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00" r:id="rId2"/>
    <p:sldId id="299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6">
          <p15:clr>
            <a:srgbClr val="A4A3A4"/>
          </p15:clr>
        </p15:guide>
        <p15:guide id="4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93"/>
    <p:restoredTop sz="94600"/>
  </p:normalViewPr>
  <p:slideViewPr>
    <p:cSldViewPr snapToGrid="0" snapToObjects="1" showGuides="1">
      <p:cViewPr varScale="1">
        <p:scale>
          <a:sx n="91" d="100"/>
          <a:sy n="91" d="100"/>
        </p:scale>
        <p:origin x="320" y="56"/>
      </p:cViewPr>
      <p:guideLst>
        <p:guide orient="horz" pos="2160"/>
        <p:guide pos="2880"/>
        <p:guide orient="horz" pos="1626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605D3-16DF-DF43-AE35-A9E379D47CEE}" type="datetimeFigureOut">
              <a:rPr lang="nl-NL" smtClean="0"/>
              <a:pPr/>
              <a:t>1-3-2019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FEC66-6BFA-9A4F-8C14-93D2FB19A6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0198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DF39476-7D12-0F44-9DF5-06A230C7E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438" b="21562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8" name="Rechthoek 17"/>
          <p:cNvSpPr/>
          <p:nvPr/>
        </p:nvSpPr>
        <p:spPr>
          <a:xfrm>
            <a:off x="0" y="0"/>
            <a:ext cx="9144000" cy="14358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HU logo payoff wit roo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026" y="363167"/>
            <a:ext cx="573712" cy="869737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443866" y="363167"/>
            <a:ext cx="63789" cy="73271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629813" y="363168"/>
            <a:ext cx="7392617" cy="886988"/>
          </a:xfrm>
          <a:prstGeom prst="rect">
            <a:avLst/>
          </a:prstGeom>
        </p:spPr>
        <p:txBody>
          <a:bodyPr/>
          <a:lstStyle>
            <a:lvl1pPr>
              <a:defRPr sz="2800" b="0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Titels</a:t>
            </a:r>
          </a:p>
        </p:txBody>
      </p:sp>
    </p:spTree>
    <p:extLst>
      <p:ext uri="{BB962C8B-B14F-4D97-AF65-F5344CB8AC3E}">
        <p14:creationId xmlns:p14="http://schemas.microsoft.com/office/powerpoint/2010/main" val="3963605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/>
          <p:cNvSpPr/>
          <p:nvPr/>
        </p:nvSpPr>
        <p:spPr>
          <a:xfrm>
            <a:off x="0" y="0"/>
            <a:ext cx="9144000" cy="14358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HU logo payoff wit roo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978" y="363167"/>
            <a:ext cx="319759" cy="484749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443866" y="363167"/>
            <a:ext cx="63789" cy="73271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629813" y="363168"/>
            <a:ext cx="7392617" cy="886988"/>
          </a:xfrm>
          <a:prstGeom prst="rect">
            <a:avLst/>
          </a:prstGeom>
        </p:spPr>
        <p:txBody>
          <a:bodyPr/>
          <a:lstStyle>
            <a:lvl1pPr>
              <a:defRPr sz="2800" b="0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Titels</a:t>
            </a:r>
          </a:p>
        </p:txBody>
      </p:sp>
    </p:spTree>
    <p:extLst>
      <p:ext uri="{BB962C8B-B14F-4D97-AF65-F5344CB8AC3E}">
        <p14:creationId xmlns:p14="http://schemas.microsoft.com/office/powerpoint/2010/main" val="227877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/>
          <p:cNvSpPr/>
          <p:nvPr/>
        </p:nvSpPr>
        <p:spPr>
          <a:xfrm>
            <a:off x="0" y="0"/>
            <a:ext cx="9144000" cy="112186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HU logo payoff wit roo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978" y="363167"/>
            <a:ext cx="319759" cy="484749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443867" y="363167"/>
            <a:ext cx="63280" cy="4129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629813" y="363168"/>
            <a:ext cx="7392617" cy="484748"/>
          </a:xfrm>
          <a:prstGeom prst="rect">
            <a:avLst/>
          </a:prstGeom>
        </p:spPr>
        <p:txBody>
          <a:bodyPr/>
          <a:lstStyle>
            <a:lvl1pPr>
              <a:defRPr sz="2800" b="0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Titels</a:t>
            </a:r>
          </a:p>
        </p:txBody>
      </p:sp>
    </p:spTree>
    <p:extLst>
      <p:ext uri="{BB962C8B-B14F-4D97-AF65-F5344CB8AC3E}">
        <p14:creationId xmlns:p14="http://schemas.microsoft.com/office/powerpoint/2010/main" val="143703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hu 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18" y="4608939"/>
            <a:ext cx="432000" cy="369461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453001" y="4751389"/>
            <a:ext cx="36725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14644ED-88FD-4C4D-9D4F-18215A7BD5D3}" type="slidenum">
              <a:rPr lang="nl-NL" sz="800" smtClean="0"/>
              <a:pPr/>
              <a:t>‹#›</a:t>
            </a:fld>
            <a:endParaRPr lang="nl-NL" sz="800" dirty="0"/>
          </a:p>
        </p:txBody>
      </p:sp>
      <p:pic>
        <p:nvPicPr>
          <p:cNvPr id="6" name="Afbeelding 5" descr="hu logo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18" y="4608939"/>
            <a:ext cx="432000" cy="369461"/>
          </a:xfrm>
          <a:prstGeom prst="rect">
            <a:avLst/>
          </a:prstGeom>
        </p:spPr>
      </p:pic>
      <p:sp>
        <p:nvSpPr>
          <p:cNvPr id="7" name="Tekstvak 6"/>
          <p:cNvSpPr txBox="1"/>
          <p:nvPr userDrawn="1"/>
        </p:nvSpPr>
        <p:spPr>
          <a:xfrm>
            <a:off x="453001" y="4751389"/>
            <a:ext cx="36725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14644ED-88FD-4C4D-9D4F-18215A7BD5D3}" type="slidenum">
              <a:rPr lang="nl-NL" sz="800" smtClean="0"/>
              <a:pPr/>
              <a:t>‹#›</a:t>
            </a:fld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93525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2400"/>
        </a:lnSpc>
        <a:spcBef>
          <a:spcPts val="0"/>
        </a:spcBef>
        <a:buClr>
          <a:schemeClr val="accent1"/>
        </a:buClr>
        <a:buFont typeface="Arial"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lnSpc>
          <a:spcPts val="2400"/>
        </a:lnSpc>
        <a:spcBef>
          <a:spcPts val="0"/>
        </a:spcBef>
        <a:buClr>
          <a:schemeClr val="accent1"/>
        </a:buClr>
        <a:buFont typeface="Arial"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lnSpc>
          <a:spcPts val="2400"/>
        </a:lnSpc>
        <a:spcBef>
          <a:spcPts val="0"/>
        </a:spcBef>
        <a:buClr>
          <a:schemeClr val="accent1"/>
        </a:buClr>
        <a:buFont typeface="Arial"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lnSpc>
          <a:spcPts val="2400"/>
        </a:lnSpc>
        <a:spcBef>
          <a:spcPts val="0"/>
        </a:spcBef>
        <a:buClr>
          <a:schemeClr val="accent1"/>
        </a:buClr>
        <a:buFont typeface="Arial"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lnSpc>
          <a:spcPts val="2400"/>
        </a:lnSpc>
        <a:spcBef>
          <a:spcPts val="0"/>
        </a:spcBef>
        <a:buClr>
          <a:schemeClr val="accent1"/>
        </a:buClr>
        <a:buFont typeface="Arial"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5284">
          <p15:clr>
            <a:srgbClr val="F26B43"/>
          </p15:clr>
        </p15:guide>
        <p15:guide id="4" orient="horz" pos="37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34998A3-8714-CC4C-85C1-96E5A27DB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>
                <a:solidFill>
                  <a:srgbClr val="FFFFFF"/>
                </a:solidFill>
              </a:rPr>
              <a:t>Versterken van persoonlijk leiderschap</a:t>
            </a:r>
            <a:br>
              <a:rPr lang="nl-NL" altLang="nl-NL" dirty="0">
                <a:solidFill>
                  <a:srgbClr val="FFFFFF"/>
                </a:solidFill>
              </a:rPr>
            </a:br>
            <a:r>
              <a:rPr lang="nl-NL" sz="1800" dirty="0"/>
              <a:t>ontwikkelingsgericht coachen op basis van het vierstoelenmodel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8FF8FC8-1B6F-7F46-B687-8CFFDCB279DC}"/>
              </a:ext>
            </a:extLst>
          </p:cNvPr>
          <p:cNvSpPr txBox="1"/>
          <p:nvPr/>
        </p:nvSpPr>
        <p:spPr>
          <a:xfrm>
            <a:off x="374092" y="4630467"/>
            <a:ext cx="2500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Instituut Archimedes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66C626F-EFDD-5D44-879E-E5388C884C0F}"/>
              </a:ext>
            </a:extLst>
          </p:cNvPr>
          <p:cNvSpPr txBox="1"/>
          <p:nvPr/>
        </p:nvSpPr>
        <p:spPr>
          <a:xfrm>
            <a:off x="6269064" y="4597359"/>
            <a:ext cx="2500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Corma</a:t>
            </a:r>
            <a:r>
              <a:rPr lang="nl-NL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Ruijgrok</a:t>
            </a:r>
          </a:p>
        </p:txBody>
      </p:sp>
    </p:spTree>
    <p:extLst>
      <p:ext uri="{BB962C8B-B14F-4D97-AF65-F5344CB8AC3E}">
        <p14:creationId xmlns:p14="http://schemas.microsoft.com/office/powerpoint/2010/main" val="26960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4D40E68-802A-014A-954C-51BAA0FA9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</a:t>
            </a:r>
            <a:r>
              <a:rPr lang="nl-NL" dirty="0" smtClean="0"/>
              <a:t> vierstoelenmodel: fysiek en interactief</a:t>
            </a:r>
            <a:endParaRPr lang="nl-NL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67D8FAAB-9EB8-B243-832D-BBFF6C064B99}"/>
              </a:ext>
            </a:extLst>
          </p:cNvPr>
          <p:cNvSpPr txBox="1">
            <a:spLocks/>
          </p:cNvSpPr>
          <p:nvPr/>
        </p:nvSpPr>
        <p:spPr>
          <a:xfrm>
            <a:off x="557895" y="1587686"/>
            <a:ext cx="7670132" cy="94572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nl-NL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Je luistert </a:t>
            </a:r>
            <a:r>
              <a:rPr lang="nl-NL" altLang="nl-NL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en kijkt naar </a:t>
            </a:r>
            <a:r>
              <a:rPr lang="nl-NL" altLang="nl-NL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de ander en geeft terug welke </a:t>
            </a:r>
            <a:r>
              <a:rPr lang="nl-NL" altLang="nl-NL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ontwikkeling </a:t>
            </a:r>
            <a:endParaRPr lang="nl-NL" altLang="nl-NL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nl-NL" altLang="nl-NL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 woord en </a:t>
            </a:r>
            <a:r>
              <a:rPr lang="nl-NL" altLang="nl-NL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gebaar </a:t>
            </a:r>
            <a:r>
              <a:rPr lang="nl-NL" altLang="nl-NL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je</a:t>
            </a:r>
            <a:r>
              <a:rPr lang="nl-NL" altLang="nl-NL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hier en nu bij </a:t>
            </a:r>
            <a:r>
              <a:rPr lang="nl-NL" altLang="nl-NL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de ander waarneemt</a:t>
            </a:r>
            <a:r>
              <a:rPr lang="nl-NL" altLang="nl-NL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</a:t>
            </a:r>
          </a:p>
          <a:p>
            <a:endParaRPr lang="nl-NL" altLang="nl-NL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8D5CECE7-6FEF-8D48-A7E3-D8E1AC578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735" y="1447787"/>
            <a:ext cx="745331" cy="279797"/>
          </a:xfrm>
          <a:prstGeom prst="rect">
            <a:avLst/>
          </a:prstGeom>
          <a:solidFill>
            <a:srgbClr val="FF00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nl-NL" altLang="nl-NL" sz="1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Samen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F50DA22-B885-F54E-AB26-1E7E5B5A5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95" y="2749549"/>
            <a:ext cx="1804305" cy="15113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BE0581AE-7FC9-EF4C-BDB2-2DF8B1EFB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00" y="2749549"/>
            <a:ext cx="1804305" cy="15113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2FC089B-AA59-1440-997A-F40496448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505" y="2768546"/>
            <a:ext cx="1804305" cy="15113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51E312B-F146-0846-89DD-6D83A7578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831" y="2759048"/>
            <a:ext cx="1804305" cy="1511300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2270EAE6-CCF1-D445-9637-B944B9C9DDA6}"/>
              </a:ext>
            </a:extLst>
          </p:cNvPr>
          <p:cNvSpPr txBox="1"/>
          <p:nvPr/>
        </p:nvSpPr>
        <p:spPr>
          <a:xfrm>
            <a:off x="629813" y="4224866"/>
            <a:ext cx="1732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Verruimend denken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00840BE-6477-E04F-9576-FB249F556A6B}"/>
              </a:ext>
            </a:extLst>
          </p:cNvPr>
          <p:cNvSpPr txBox="1"/>
          <p:nvPr/>
        </p:nvSpPr>
        <p:spPr>
          <a:xfrm>
            <a:off x="2724696" y="4224865"/>
            <a:ext cx="1732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Denken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391AB0D7-7F69-CF40-9F42-21E59F06BE2E}"/>
              </a:ext>
            </a:extLst>
          </p:cNvPr>
          <p:cNvSpPr txBox="1"/>
          <p:nvPr/>
        </p:nvSpPr>
        <p:spPr>
          <a:xfrm>
            <a:off x="4842317" y="4226351"/>
            <a:ext cx="1732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Voelen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93B857E4-1AEA-B347-975C-FAF49F57AF16}"/>
              </a:ext>
            </a:extLst>
          </p:cNvPr>
          <p:cNvSpPr txBox="1"/>
          <p:nvPr/>
        </p:nvSpPr>
        <p:spPr>
          <a:xfrm>
            <a:off x="6960789" y="4224864"/>
            <a:ext cx="1732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Verruimend voelen</a:t>
            </a:r>
          </a:p>
        </p:txBody>
      </p:sp>
    </p:spTree>
    <p:extLst>
      <p:ext uri="{BB962C8B-B14F-4D97-AF65-F5344CB8AC3E}">
        <p14:creationId xmlns:p14="http://schemas.microsoft.com/office/powerpoint/2010/main" val="122648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B067D24-E3DE-AD41-831C-634FFDAFF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zeggen anderen </a:t>
            </a:r>
            <a:r>
              <a:rPr lang="nl-NL" dirty="0" smtClean="0"/>
              <a:t>over de </a:t>
            </a:r>
            <a:r>
              <a:rPr lang="nl-NL" dirty="0"/>
              <a:t>training?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062D4966-F44B-494C-A413-12B4A028D61C}"/>
              </a:ext>
            </a:extLst>
          </p:cNvPr>
          <p:cNvSpPr txBox="1">
            <a:spLocks/>
          </p:cNvSpPr>
          <p:nvPr/>
        </p:nvSpPr>
        <p:spPr>
          <a:xfrm>
            <a:off x="707765" y="1438488"/>
            <a:ext cx="7728470" cy="245279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‘Het </a:t>
            </a:r>
            <a:r>
              <a:rPr lang="nl-N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reflecteren met bewegen vind ik motiverend en stimulerend</a:t>
            </a:r>
            <a:r>
              <a:rPr lang="nl-NL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‘Ik </a:t>
            </a:r>
            <a:r>
              <a:rPr lang="nl-N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realiseer me nu dat ik mijn gevoel mag uiten</a:t>
            </a:r>
            <a:r>
              <a:rPr lang="nl-NL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‘Het </a:t>
            </a:r>
            <a:r>
              <a:rPr lang="nl-N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leert mij kijken naar ontwikkeling in plaats van naar problemen</a:t>
            </a:r>
            <a:r>
              <a:rPr lang="nl-NL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‘Begrip</a:t>
            </a:r>
            <a:r>
              <a:rPr lang="nl-N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erkenning en vertrouwen in het team zijn gegroeid</a:t>
            </a:r>
            <a:r>
              <a:rPr lang="nl-NL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‘We </a:t>
            </a:r>
            <a:r>
              <a:rPr lang="nl-N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leerden de kunst van het “</a:t>
            </a:r>
            <a:r>
              <a:rPr lang="nl-NL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voorleven”.’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‘Het </a:t>
            </a:r>
            <a:r>
              <a:rPr lang="nl-N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heeft ons team veiliger gemaakt</a:t>
            </a:r>
            <a:r>
              <a:rPr lang="nl-NL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‘Ik </a:t>
            </a:r>
            <a:r>
              <a:rPr lang="nl-N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 meer ontspannen en </a:t>
            </a:r>
            <a:r>
              <a:rPr lang="nl-NL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positief.’</a:t>
            </a:r>
          </a:p>
          <a:p>
            <a:endParaRPr lang="nl-NL" sz="1600" dirty="0">
              <a:solidFill>
                <a:schemeClr val="bg1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20D6D08-4776-EB4B-BDD3-1DA1D64C9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504517">
            <a:off x="4206770" y="2154550"/>
            <a:ext cx="7710884" cy="4618191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7521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C177ABB-9E65-954C-B951-BE97F6844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694" y="2207741"/>
            <a:ext cx="5517646" cy="2810562"/>
          </a:xfrm>
          <a:prstGeom prst="rect">
            <a:avLst/>
          </a:prstGeom>
          <a:effectLst>
            <a:softEdge rad="596900"/>
          </a:effec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D94E937-3F3D-1548-85D5-6C62AF308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11" y="77746"/>
            <a:ext cx="7392617" cy="484748"/>
          </a:xfrm>
        </p:spPr>
        <p:txBody>
          <a:bodyPr/>
          <a:lstStyle/>
          <a:p>
            <a:r>
              <a:rPr lang="nl-NL" dirty="0" smtClean="0"/>
              <a:t>Nieuwsgierig naar de kracht </a:t>
            </a:r>
            <a:br>
              <a:rPr lang="nl-NL" dirty="0" smtClean="0"/>
            </a:br>
            <a:r>
              <a:rPr lang="nl-NL" dirty="0" smtClean="0"/>
              <a:t>van het vierstoelenmodel?</a:t>
            </a:r>
            <a:endParaRPr lang="nl-NL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8DF65942-A91A-0D44-9B29-B494BF944536}"/>
              </a:ext>
            </a:extLst>
          </p:cNvPr>
          <p:cNvSpPr txBox="1">
            <a:spLocks/>
          </p:cNvSpPr>
          <p:nvPr/>
        </p:nvSpPr>
        <p:spPr>
          <a:xfrm>
            <a:off x="399390" y="1350228"/>
            <a:ext cx="7853461" cy="1546859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altLang="nl-N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Masterclass </a:t>
            </a:r>
            <a:r>
              <a:rPr lang="nl-NL" altLang="nl-N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(dagdeel)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altLang="nl-N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Module:</a:t>
            </a:r>
            <a:r>
              <a:rPr lang="nl-NL" alt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ontwikkelingsgericht </a:t>
            </a:r>
            <a:r>
              <a:rPr lang="nl-NL" altLang="nl-N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coachen </a:t>
            </a:r>
            <a:r>
              <a:rPr lang="nl-NL" altLang="nl-NL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(zeven </a:t>
            </a:r>
            <a:r>
              <a:rPr lang="nl-NL" altLang="nl-N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bijeenkomsten van drie uur)</a:t>
            </a:r>
            <a:endParaRPr lang="nl-NL" altLang="nl-NL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alt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Traject op maat: persoonlijk leiderschap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altLang="nl-NL" dirty="0" smtClean="0">
              <a:ea typeface="ＭＳ Ｐゴシック" panose="020B0600070205080204" pitchFamily="34" charset="-128"/>
            </a:endParaRPr>
          </a:p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096B49E-FA3B-4346-BCA4-DF67504B7FA5}"/>
              </a:ext>
            </a:extLst>
          </p:cNvPr>
          <p:cNvSpPr txBox="1"/>
          <p:nvPr/>
        </p:nvSpPr>
        <p:spPr>
          <a:xfrm>
            <a:off x="871483" y="4472555"/>
            <a:ext cx="4529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Voor meer informatie: </a:t>
            </a:r>
            <a:r>
              <a:rPr lang="nl-NL" altLang="nl-NL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corma.ruijgrok@hu.nl</a:t>
            </a:r>
            <a:endParaRPr lang="nl-NL" altLang="nl-NL" sz="14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57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F28B75E-8C9B-634B-9A37-D6F8A748F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>
                <a:ea typeface="ＭＳ Ｐゴシック" panose="020B0600070205080204" pitchFamily="34" charset="-128"/>
              </a:rPr>
              <a:t>Missie</a:t>
            </a:r>
            <a:br>
              <a:rPr lang="nl-NL" altLang="nl-NL" dirty="0">
                <a:ea typeface="ＭＳ Ｐゴシック" panose="020B0600070205080204" pitchFamily="34" charset="-128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B3D8D4-1DAD-A440-AFA6-70A982D1D133}"/>
              </a:ext>
            </a:extLst>
          </p:cNvPr>
          <p:cNvSpPr txBox="1">
            <a:spLocks/>
          </p:cNvSpPr>
          <p:nvPr/>
        </p:nvSpPr>
        <p:spPr>
          <a:xfrm>
            <a:off x="855664" y="1182649"/>
            <a:ext cx="7176584" cy="77928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nl-NL" altLang="nl-N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Leidinggevenden en opleiders leren om ontwikkelingsgericht </a:t>
            </a:r>
            <a:br>
              <a:rPr lang="nl-NL" altLang="nl-N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nl-NL" altLang="nl-N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te denken, te voelen en te handelen</a:t>
            </a:r>
            <a:r>
              <a:rPr lang="nl-NL" altLang="nl-NL" dirty="0">
                <a:ea typeface="ＭＳ Ｐゴシック" panose="020B0600070205080204" pitchFamily="34" charset="-128"/>
              </a:rPr>
              <a:t/>
            </a:r>
            <a:br>
              <a:rPr lang="nl-NL" altLang="nl-NL" dirty="0">
                <a:ea typeface="ＭＳ Ｐゴシック" panose="020B0600070205080204" pitchFamily="34" charset="-128"/>
              </a:rPr>
            </a:br>
            <a:r>
              <a:rPr lang="nl-NL" altLang="nl-NL" dirty="0">
                <a:ea typeface="ＭＳ Ｐゴシック" panose="020B0600070205080204" pitchFamily="34" charset="-128"/>
              </a:rPr>
              <a:t> </a:t>
            </a:r>
            <a:endParaRPr lang="nl-NL" altLang="nl-NL" dirty="0">
              <a:latin typeface="Verdana" panose="020B0604030504040204" pitchFamily="34" charset="0"/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nl-NL" altLang="nl-NL" dirty="0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r>
              <a:rPr lang="nl-NL" altLang="nl-NL" dirty="0">
                <a:ea typeface="ＭＳ Ｐゴシック" panose="020B0600070205080204" pitchFamily="34" charset="-128"/>
              </a:rPr>
              <a:t>  </a:t>
            </a:r>
          </a:p>
          <a:p>
            <a:pPr>
              <a:buFont typeface="Arial" panose="020B0604020202020204" pitchFamily="34" charset="0"/>
              <a:buNone/>
            </a:pPr>
            <a:endParaRPr lang="nl-NL" altLang="nl-NL" dirty="0">
              <a:ea typeface="ＭＳ Ｐゴシック" panose="020B0600070205080204" pitchFamily="34" charset="-128"/>
            </a:endParaRPr>
          </a:p>
        </p:txBody>
      </p:sp>
      <p:grpSp>
        <p:nvGrpSpPr>
          <p:cNvPr id="6" name="Groep 10">
            <a:extLst>
              <a:ext uri="{FF2B5EF4-FFF2-40B4-BE49-F238E27FC236}">
                <a16:creationId xmlns:a16="http://schemas.microsoft.com/office/drawing/2014/main" id="{F7A114B2-6250-4D44-AB57-63F420AACB62}"/>
              </a:ext>
            </a:extLst>
          </p:cNvPr>
          <p:cNvGrpSpPr>
            <a:grpSpLocks/>
          </p:cNvGrpSpPr>
          <p:nvPr/>
        </p:nvGrpSpPr>
        <p:grpSpPr bwMode="auto">
          <a:xfrm>
            <a:off x="1734837" y="2440593"/>
            <a:ext cx="5335888" cy="1895928"/>
            <a:chOff x="2133083" y="2882322"/>
            <a:chExt cx="4464050" cy="1554789"/>
          </a:xfrm>
        </p:grpSpPr>
        <p:sp>
          <p:nvSpPr>
            <p:cNvPr id="7" name="Pijl-rechts 18">
              <a:extLst>
                <a:ext uri="{FF2B5EF4-FFF2-40B4-BE49-F238E27FC236}">
                  <a16:creationId xmlns:a16="http://schemas.microsoft.com/office/drawing/2014/main" id="{E5B36F23-59BC-8947-9F81-08A0272327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350536">
              <a:off x="4084228" y="3469784"/>
              <a:ext cx="1155065" cy="166375"/>
            </a:xfrm>
            <a:prstGeom prst="rightArrow">
              <a:avLst>
                <a:gd name="adj1" fmla="val 50000"/>
                <a:gd name="adj2" fmla="val 50012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nl-NL" altLang="nl-NL" sz="1800">
                <a:solidFill>
                  <a:srgbClr val="FFFFFF"/>
                </a:solidFill>
              </a:endParaRPr>
            </a:p>
          </p:txBody>
        </p:sp>
        <p:sp>
          <p:nvSpPr>
            <p:cNvPr id="8" name="Gelijkbenige driehoek 19">
              <a:extLst>
                <a:ext uri="{FF2B5EF4-FFF2-40B4-BE49-F238E27FC236}">
                  <a16:creationId xmlns:a16="http://schemas.microsoft.com/office/drawing/2014/main" id="{85964564-21AF-2F46-B7D0-54D4C1E9E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9691" y="2882322"/>
              <a:ext cx="1815962" cy="1554789"/>
            </a:xfrm>
            <a:prstGeom prst="triangle">
              <a:avLst>
                <a:gd name="adj" fmla="val 46949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nl-NL" altLang="nl-NL" sz="1800">
                <a:solidFill>
                  <a:srgbClr val="FFFFFF"/>
                </a:solidFill>
              </a:endParaRPr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685A1BF8-5105-A94C-A82F-DB7172812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083" y="3852592"/>
              <a:ext cx="1007866" cy="33863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nl-NL" altLang="nl-NL" sz="18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zelf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7B52B4A3-64F3-9941-B0A2-569E5E4DB8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4869" y="2979426"/>
              <a:ext cx="1302264" cy="40790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nl-NL" altLang="nl-NL" sz="18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samen</a:t>
              </a:r>
            </a:p>
          </p:txBody>
        </p:sp>
        <p:sp>
          <p:nvSpPr>
            <p:cNvPr id="11" name="Hart 15">
              <a:extLst>
                <a:ext uri="{FF2B5EF4-FFF2-40B4-BE49-F238E27FC236}">
                  <a16:creationId xmlns:a16="http://schemas.microsoft.com/office/drawing/2014/main" id="{5C5EAB96-9DD7-3840-9A1E-E173940D1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2400" y="3527206"/>
              <a:ext cx="732993" cy="664024"/>
            </a:xfrm>
            <a:custGeom>
              <a:avLst/>
              <a:gdLst>
                <a:gd name="T0" fmla="*/ 366497 w 732993"/>
                <a:gd name="T1" fmla="*/ 166006 h 664024"/>
                <a:gd name="T2" fmla="*/ 366497 w 732993"/>
                <a:gd name="T3" fmla="*/ 664024 h 664024"/>
                <a:gd name="T4" fmla="*/ 366497 w 732993"/>
                <a:gd name="T5" fmla="*/ 166006 h 664024"/>
                <a:gd name="T6" fmla="*/ 0 60000 65536"/>
                <a:gd name="T7" fmla="*/ 0 60000 65536"/>
                <a:gd name="T8" fmla="*/ 0 60000 65536"/>
                <a:gd name="T9" fmla="*/ 0 w 732993"/>
                <a:gd name="T10" fmla="*/ 0 h 664024"/>
                <a:gd name="T11" fmla="*/ 732993 w 732993"/>
                <a:gd name="T12" fmla="*/ 664024 h 6640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32993" h="664024">
                  <a:moveTo>
                    <a:pt x="366497" y="166006"/>
                  </a:moveTo>
                  <a:cubicBezTo>
                    <a:pt x="519203" y="-221341"/>
                    <a:pt x="1114760" y="166006"/>
                    <a:pt x="366497" y="664024"/>
                  </a:cubicBezTo>
                  <a:cubicBezTo>
                    <a:pt x="-381767" y="166006"/>
                    <a:pt x="213790" y="-221341"/>
                    <a:pt x="366497" y="166006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NL" altLang="nl-NL" sz="1800"/>
            </a:p>
          </p:txBody>
        </p:sp>
        <p:sp>
          <p:nvSpPr>
            <p:cNvPr id="12" name="Pijl-omlaag 23">
              <a:extLst>
                <a:ext uri="{FF2B5EF4-FFF2-40B4-BE49-F238E27FC236}">
                  <a16:creationId xmlns:a16="http://schemas.microsoft.com/office/drawing/2014/main" id="{92308C00-F458-3F45-9B81-92A19515A6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6827166">
              <a:off x="3650301" y="3552784"/>
              <a:ext cx="164902" cy="838136"/>
            </a:xfrm>
            <a:prstGeom prst="downArrow">
              <a:avLst>
                <a:gd name="adj1" fmla="val 50000"/>
                <a:gd name="adj2" fmla="val 0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nl-NL" altLang="nl-NL" sz="1800">
                <a:solidFill>
                  <a:srgbClr val="FFFFFF"/>
                </a:solidFill>
              </a:endParaRPr>
            </a:p>
          </p:txBody>
        </p:sp>
      </p:grpSp>
      <p:sp>
        <p:nvSpPr>
          <p:cNvPr id="13" name="Rechthoek 12">
            <a:extLst>
              <a:ext uri="{FF2B5EF4-FFF2-40B4-BE49-F238E27FC236}">
                <a16:creationId xmlns:a16="http://schemas.microsoft.com/office/drawing/2014/main" id="{010CABF5-6F33-664B-8D01-1743354B41A0}"/>
              </a:ext>
            </a:extLst>
          </p:cNvPr>
          <p:cNvSpPr/>
          <p:nvPr/>
        </p:nvSpPr>
        <p:spPr>
          <a:xfrm>
            <a:off x="3554531" y="2025440"/>
            <a:ext cx="1323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nl-NL" altLang="nl-NL" dirty="0">
                <a:latin typeface="Calibri" panose="020F0502020204030204" pitchFamily="34" charset="0"/>
                <a:cs typeface="Calibri" panose="020F0502020204030204" pitchFamily="34" charset="0"/>
              </a:rPr>
              <a:t>denken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13A05FB2-6B0D-EA43-B3E0-27CB40E42EF3}"/>
              </a:ext>
            </a:extLst>
          </p:cNvPr>
          <p:cNvSpPr/>
          <p:nvPr/>
        </p:nvSpPr>
        <p:spPr>
          <a:xfrm>
            <a:off x="2744136" y="4387944"/>
            <a:ext cx="977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nl-NL" dirty="0">
                <a:latin typeface="Calibri" panose="020F0502020204030204" pitchFamily="34" charset="0"/>
                <a:cs typeface="Calibri" panose="020F0502020204030204" pitchFamily="34" charset="0"/>
              </a:rPr>
              <a:t>voelen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51798702-0162-4243-AB28-C0D96C68C207}"/>
              </a:ext>
            </a:extLst>
          </p:cNvPr>
          <p:cNvSpPr/>
          <p:nvPr/>
        </p:nvSpPr>
        <p:spPr>
          <a:xfrm>
            <a:off x="4877591" y="4370185"/>
            <a:ext cx="1282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nl-NL" dirty="0">
                <a:latin typeface="Calibri" panose="020F0502020204030204" pitchFamily="34" charset="0"/>
                <a:cs typeface="Calibri" panose="020F0502020204030204" pitchFamily="34" charset="0"/>
              </a:rPr>
              <a:t>handelen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48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47EAF0F-AE18-BD46-8010-EAA7CE496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Is dat nodig dan?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4B681E5-9D2F-3449-A77D-FF081CC44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42"/>
          <a:stretch/>
        </p:blipFill>
        <p:spPr>
          <a:xfrm>
            <a:off x="5256997" y="0"/>
            <a:ext cx="3887003" cy="51435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07BCC32A-636B-CC43-A4C4-D3ED07BC812D}"/>
              </a:ext>
            </a:extLst>
          </p:cNvPr>
          <p:cNvSpPr/>
          <p:nvPr/>
        </p:nvSpPr>
        <p:spPr>
          <a:xfrm>
            <a:off x="737211" y="4164151"/>
            <a:ext cx="39937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nl-NL" sz="20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probleem    oplossing   ontwikkeling</a:t>
            </a:r>
            <a:endParaRPr lang="nl-NL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B9B1C28C-10FF-F64F-99CA-1258E60103BA}"/>
              </a:ext>
            </a:extLst>
          </p:cNvPr>
          <p:cNvSpPr txBox="1">
            <a:spLocks/>
          </p:cNvSpPr>
          <p:nvPr/>
        </p:nvSpPr>
        <p:spPr>
          <a:xfrm flipH="1">
            <a:off x="718284" y="1401821"/>
            <a:ext cx="3493676" cy="2415685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nl-NL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Ja</a:t>
            </a:r>
            <a:r>
              <a:rPr lang="nl-NL" altLang="nl-N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want het is een kunst om je op het </a:t>
            </a:r>
            <a:r>
              <a:rPr lang="nl-NL" altLang="nl-NL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hier en nu </a:t>
            </a:r>
            <a:r>
              <a:rPr lang="nl-NL" altLang="nl-N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en op </a:t>
            </a:r>
            <a:r>
              <a:rPr lang="nl-NL" altLang="nl-NL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ontwikkeling</a:t>
            </a:r>
            <a:r>
              <a:rPr lang="nl-NL" altLang="nl-N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te richten. </a:t>
            </a:r>
          </a:p>
          <a:p>
            <a:pPr algn="ctr"/>
            <a:endParaRPr lang="nl-NL" altLang="nl-NL" sz="1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nl-NL" altLang="nl-N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Dat vraagt </a:t>
            </a:r>
            <a:endParaRPr lang="nl-NL" altLang="nl-NL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nl-NL" altLang="nl-NL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identiteitsontwikkeling </a:t>
            </a:r>
            <a:r>
              <a:rPr lang="nl-NL" altLang="nl-N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en </a:t>
            </a:r>
          </a:p>
          <a:p>
            <a:r>
              <a:rPr lang="nl-NL" altLang="nl-NL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persoonlijk leiderschap</a:t>
            </a:r>
            <a:r>
              <a:rPr lang="nl-NL" altLang="nl-N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!</a:t>
            </a:r>
          </a:p>
          <a:p>
            <a:pPr algn="ctr"/>
            <a:r>
              <a:rPr lang="nl-NL" altLang="nl-NL" dirty="0">
                <a:ea typeface="ＭＳ Ｐゴシック" panose="020B0600070205080204" pitchFamily="34" charset="-128"/>
              </a:rPr>
              <a:t> </a:t>
            </a:r>
            <a:endParaRPr lang="nl-NL" altLang="nl-NL" dirty="0">
              <a:latin typeface="Verdana" panose="020B0604030504040204" pitchFamily="34" charset="0"/>
              <a:ea typeface="ＭＳ Ｐゴシック" panose="020B0600070205080204" pitchFamily="34" charset="-128"/>
            </a:endParaRPr>
          </a:p>
          <a:p>
            <a:endParaRPr lang="nl-NL" altLang="nl-NL" dirty="0">
              <a:ea typeface="ＭＳ Ｐゴシック" panose="020B0600070205080204" pitchFamily="34" charset="-128"/>
            </a:endParaRPr>
          </a:p>
          <a:p>
            <a:r>
              <a:rPr lang="nl-NL" altLang="nl-NL" dirty="0">
                <a:ea typeface="ＭＳ Ｐゴシック" panose="020B0600070205080204" pitchFamily="34" charset="-128"/>
              </a:rPr>
              <a:t>  </a:t>
            </a:r>
          </a:p>
          <a:p>
            <a:endParaRPr lang="nl-NL" altLang="nl-NL" dirty="0">
              <a:ea typeface="ＭＳ Ｐゴシック" panose="020B0600070205080204" pitchFamily="34" charset="-128"/>
            </a:endParaRPr>
          </a:p>
          <a:p>
            <a:endParaRPr lang="nl-NL" dirty="0"/>
          </a:p>
        </p:txBody>
      </p:sp>
      <p:sp>
        <p:nvSpPr>
          <p:cNvPr id="11" name="Vermenigvuldigen 10">
            <a:extLst>
              <a:ext uri="{FF2B5EF4-FFF2-40B4-BE49-F238E27FC236}">
                <a16:creationId xmlns:a16="http://schemas.microsoft.com/office/drawing/2014/main" id="{66987B8F-A2EC-3D43-9954-D1F515D51FD9}"/>
              </a:ext>
            </a:extLst>
          </p:cNvPr>
          <p:cNvSpPr/>
          <p:nvPr/>
        </p:nvSpPr>
        <p:spPr>
          <a:xfrm>
            <a:off x="2346061" y="3969143"/>
            <a:ext cx="712864" cy="815023"/>
          </a:xfrm>
          <a:prstGeom prst="mathMultiply">
            <a:avLst>
              <a:gd name="adj1" fmla="val 11151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12" name="Afbeelding 12">
            <a:extLst>
              <a:ext uri="{FF2B5EF4-FFF2-40B4-BE49-F238E27FC236}">
                <a16:creationId xmlns:a16="http://schemas.microsoft.com/office/drawing/2014/main" id="{CA962E2E-4925-2142-A46F-E5E2C4B86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998" y="3969142"/>
            <a:ext cx="1005744" cy="92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Vermenigvuldigen 12">
            <a:extLst>
              <a:ext uri="{FF2B5EF4-FFF2-40B4-BE49-F238E27FC236}">
                <a16:creationId xmlns:a16="http://schemas.microsoft.com/office/drawing/2014/main" id="{110DF1CC-D826-664B-8F0C-D941182BE993}"/>
              </a:ext>
            </a:extLst>
          </p:cNvPr>
          <p:cNvSpPr/>
          <p:nvPr/>
        </p:nvSpPr>
        <p:spPr>
          <a:xfrm>
            <a:off x="1015080" y="3969143"/>
            <a:ext cx="712864" cy="815023"/>
          </a:xfrm>
          <a:prstGeom prst="mathMultiply">
            <a:avLst>
              <a:gd name="adj1" fmla="val 11151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79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2135051-DB06-7D44-97D5-D219AE7CC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z="2000" dirty="0">
                <a:ea typeface="ＭＳ Ｐゴシック" panose="020B0600070205080204" pitchFamily="34" charset="-128"/>
              </a:rPr>
              <a:t>Ontwikkelingsgericht denken, voelen en handelen bevordert </a:t>
            </a:r>
            <a:br>
              <a:rPr lang="nl-NL" altLang="nl-NL" sz="2000" dirty="0">
                <a:ea typeface="ＭＳ Ｐゴシック" panose="020B0600070205080204" pitchFamily="34" charset="-128"/>
              </a:rPr>
            </a:br>
            <a:r>
              <a:rPr lang="nl-NL" altLang="nl-NL" sz="2000" dirty="0" smtClean="0">
                <a:ea typeface="ＭＳ Ｐゴシック" panose="020B0600070205080204" pitchFamily="34" charset="-128"/>
              </a:rPr>
              <a:t>reflectie</a:t>
            </a:r>
            <a:r>
              <a:rPr lang="nl-NL" altLang="nl-NL" sz="2000" dirty="0">
                <a:ea typeface="ＭＳ Ｐゴシック" panose="020B0600070205080204" pitchFamily="34" charset="-128"/>
              </a:rPr>
              <a:t>, compassie en dialoog in een groter geheel</a:t>
            </a:r>
            <a:r>
              <a:rPr lang="nl-NL" sz="2000" dirty="0"/>
              <a:t/>
            </a:r>
            <a:br>
              <a:rPr lang="nl-NL" sz="2000" dirty="0"/>
            </a:br>
            <a:endParaRPr lang="nl-NL" sz="2000" dirty="0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A1AC9D18-1DD3-914D-8C98-EB4F126A4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5411" y="1693455"/>
            <a:ext cx="2833608" cy="2679588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nl-NL" altLang="nl-NL" sz="1350" dirty="0">
              <a:solidFill>
                <a:srgbClr val="FFFFFF"/>
              </a:solidFill>
            </a:endParaRPr>
          </a:p>
        </p:txBody>
      </p:sp>
      <p:grpSp>
        <p:nvGrpSpPr>
          <p:cNvPr id="8" name="Groep 9">
            <a:extLst>
              <a:ext uri="{FF2B5EF4-FFF2-40B4-BE49-F238E27FC236}">
                <a16:creationId xmlns:a16="http://schemas.microsoft.com/office/drawing/2014/main" id="{F6DEAB44-48FE-EA4B-9D67-76774D409EED}"/>
              </a:ext>
            </a:extLst>
          </p:cNvPr>
          <p:cNvGrpSpPr>
            <a:grpSpLocks/>
          </p:cNvGrpSpPr>
          <p:nvPr/>
        </p:nvGrpSpPr>
        <p:grpSpPr bwMode="auto">
          <a:xfrm>
            <a:off x="2952881" y="2340712"/>
            <a:ext cx="3433858" cy="1201344"/>
            <a:chOff x="1971320" y="2621219"/>
            <a:chExt cx="4705871" cy="1721249"/>
          </a:xfrm>
        </p:grpSpPr>
        <p:sp>
          <p:nvSpPr>
            <p:cNvPr id="9" name="Pijl-rechts 1">
              <a:extLst>
                <a:ext uri="{FF2B5EF4-FFF2-40B4-BE49-F238E27FC236}">
                  <a16:creationId xmlns:a16="http://schemas.microsoft.com/office/drawing/2014/main" id="{DDBF9FD3-2DC3-4147-BBFD-4E9A8B1908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249464">
              <a:off x="4112280" y="3278569"/>
              <a:ext cx="1155700" cy="166754"/>
            </a:xfrm>
            <a:prstGeom prst="rightArrow">
              <a:avLst>
                <a:gd name="adj1" fmla="val 50000"/>
                <a:gd name="adj2" fmla="val 49990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nl-NL" altLang="nl-NL" sz="1350" dirty="0">
                <a:solidFill>
                  <a:srgbClr val="FFFFFF"/>
                </a:solidFill>
              </a:endParaRPr>
            </a:p>
          </p:txBody>
        </p:sp>
        <p:sp>
          <p:nvSpPr>
            <p:cNvPr id="10" name="Gelijkbenige driehoek 4">
              <a:extLst>
                <a:ext uri="{FF2B5EF4-FFF2-40B4-BE49-F238E27FC236}">
                  <a16:creationId xmlns:a16="http://schemas.microsoft.com/office/drawing/2014/main" id="{BFC5FB52-2D66-DF47-91D3-A8F38948E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7105" y="2690959"/>
              <a:ext cx="1816100" cy="1554788"/>
            </a:xfrm>
            <a:prstGeom prst="triangle">
              <a:avLst>
                <a:gd name="adj" fmla="val 46949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nl-NL" altLang="nl-NL" sz="1350" dirty="0">
                <a:solidFill>
                  <a:srgbClr val="FFFFFF"/>
                </a:solidFill>
              </a:endParaRP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3CEFF24A-8E46-4D4D-8795-A8CC750A7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1320" y="3897133"/>
              <a:ext cx="1162528" cy="44533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nl-NL" altLang="nl-NL" sz="135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zelf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02B69C2-6B26-484D-BF09-5F39B40CA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5440" y="2621219"/>
              <a:ext cx="1301751" cy="50502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nl-NL" altLang="nl-NL" sz="135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samen</a:t>
              </a:r>
            </a:p>
          </p:txBody>
        </p:sp>
        <p:sp>
          <p:nvSpPr>
            <p:cNvPr id="13" name="Hart 2">
              <a:extLst>
                <a:ext uri="{FF2B5EF4-FFF2-40B4-BE49-F238E27FC236}">
                  <a16:creationId xmlns:a16="http://schemas.microsoft.com/office/drawing/2014/main" id="{47D56730-E199-654C-95D8-7085E3BB6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979" y="3335743"/>
              <a:ext cx="758825" cy="663842"/>
            </a:xfrm>
            <a:custGeom>
              <a:avLst/>
              <a:gdLst>
                <a:gd name="T0" fmla="*/ 379413 w 758825"/>
                <a:gd name="T1" fmla="*/ 165961 h 663842"/>
                <a:gd name="T2" fmla="*/ 379413 w 758825"/>
                <a:gd name="T3" fmla="*/ 663842 h 663842"/>
                <a:gd name="T4" fmla="*/ 379413 w 758825"/>
                <a:gd name="T5" fmla="*/ 165961 h 663842"/>
                <a:gd name="T6" fmla="*/ 0 60000 65536"/>
                <a:gd name="T7" fmla="*/ 0 60000 65536"/>
                <a:gd name="T8" fmla="*/ 0 60000 65536"/>
                <a:gd name="T9" fmla="*/ 0 w 758825"/>
                <a:gd name="T10" fmla="*/ 0 h 663842"/>
                <a:gd name="T11" fmla="*/ 758825 w 758825"/>
                <a:gd name="T12" fmla="*/ 663842 h 6638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8825" h="663842">
                  <a:moveTo>
                    <a:pt x="379413" y="165961"/>
                  </a:moveTo>
                  <a:cubicBezTo>
                    <a:pt x="537501" y="-221281"/>
                    <a:pt x="1154046" y="165961"/>
                    <a:pt x="379413" y="663842"/>
                  </a:cubicBezTo>
                  <a:cubicBezTo>
                    <a:pt x="-395221" y="165961"/>
                    <a:pt x="221324" y="-221281"/>
                    <a:pt x="379413" y="165961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NL" altLang="nl-NL" sz="1350"/>
            </a:p>
          </p:txBody>
        </p:sp>
        <p:sp>
          <p:nvSpPr>
            <p:cNvPr id="14" name="Pijl-omlaag 3">
              <a:extLst>
                <a:ext uri="{FF2B5EF4-FFF2-40B4-BE49-F238E27FC236}">
                  <a16:creationId xmlns:a16="http://schemas.microsoft.com/office/drawing/2014/main" id="{D9A8AC6E-E26E-3347-8C18-E02E5D8AD9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772834">
              <a:off x="3678860" y="3361321"/>
              <a:ext cx="165167" cy="838200"/>
            </a:xfrm>
            <a:prstGeom prst="downArrow">
              <a:avLst>
                <a:gd name="adj1" fmla="val 50000"/>
                <a:gd name="adj2" fmla="val 0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nl-NL" altLang="nl-NL" sz="1350">
                <a:solidFill>
                  <a:srgbClr val="FFFFFF"/>
                </a:solidFill>
              </a:endParaRPr>
            </a:p>
          </p:txBody>
        </p:sp>
      </p:grpSp>
      <p:sp>
        <p:nvSpPr>
          <p:cNvPr id="15" name="Tekstvak 8">
            <a:extLst>
              <a:ext uri="{FF2B5EF4-FFF2-40B4-BE49-F238E27FC236}">
                <a16:creationId xmlns:a16="http://schemas.microsoft.com/office/drawing/2014/main" id="{1A3DBE2C-7392-B54F-980C-CE0E5694D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104" y="1201504"/>
            <a:ext cx="171622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nl-NL" altLang="nl-NL" sz="1350" dirty="0">
                <a:latin typeface="Calibri" panose="020F0502020204030204" pitchFamily="34" charset="0"/>
                <a:cs typeface="Calibri" panose="020F0502020204030204" pitchFamily="34" charset="0"/>
              </a:rPr>
              <a:t>wereldburgerschap</a:t>
            </a:r>
          </a:p>
        </p:txBody>
      </p:sp>
      <p:sp>
        <p:nvSpPr>
          <p:cNvPr id="16" name="Tekstvak 9">
            <a:extLst>
              <a:ext uri="{FF2B5EF4-FFF2-40B4-BE49-F238E27FC236}">
                <a16:creationId xmlns:a16="http://schemas.microsoft.com/office/drawing/2014/main" id="{978B7EF5-C5D5-B44A-A822-E2222DC3D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2729" y="4522987"/>
            <a:ext cx="167854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nl-NL" altLang="nl-NL" sz="1350" dirty="0">
                <a:latin typeface="Calibri" panose="020F0502020204030204" pitchFamily="34" charset="0"/>
                <a:cs typeface="Calibri" panose="020F0502020204030204" pitchFamily="34" charset="0"/>
              </a:rPr>
              <a:t>sociale veiligheid</a:t>
            </a:r>
          </a:p>
        </p:txBody>
      </p:sp>
      <p:sp>
        <p:nvSpPr>
          <p:cNvPr id="17" name="Tekstvak 8">
            <a:extLst>
              <a:ext uri="{FF2B5EF4-FFF2-40B4-BE49-F238E27FC236}">
                <a16:creationId xmlns:a16="http://schemas.microsoft.com/office/drawing/2014/main" id="{2311D134-66DE-D540-AF7F-26F96A9B1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777" y="2934341"/>
            <a:ext cx="96083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nl-NL" altLang="nl-NL" sz="1350" dirty="0">
                <a:latin typeface="Calibri" panose="020F0502020204030204" pitchFamily="34" charset="0"/>
                <a:cs typeface="Calibri" panose="020F0502020204030204" pitchFamily="34" charset="0"/>
              </a:rPr>
              <a:t>autonoom</a:t>
            </a:r>
          </a:p>
        </p:txBody>
      </p:sp>
      <p:sp>
        <p:nvSpPr>
          <p:cNvPr id="18" name="Tekstvak 8">
            <a:extLst>
              <a:ext uri="{FF2B5EF4-FFF2-40B4-BE49-F238E27FC236}">
                <a16:creationId xmlns:a16="http://schemas.microsoft.com/office/drawing/2014/main" id="{8E266F97-3DD5-BD4F-93C0-7EDD9D818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179" y="2921036"/>
            <a:ext cx="140493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nl-NL" altLang="nl-NL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altLang="nl-NL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interdependent</a:t>
            </a:r>
            <a:endParaRPr lang="nl-NL" altLang="nl-NL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4BE75389-2729-7143-9360-0CAA61DD42C2}"/>
              </a:ext>
            </a:extLst>
          </p:cNvPr>
          <p:cNvSpPr/>
          <p:nvPr/>
        </p:nvSpPr>
        <p:spPr>
          <a:xfrm>
            <a:off x="3428137" y="3521782"/>
            <a:ext cx="12875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nl-NL" sz="1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compassie</a:t>
            </a:r>
            <a:endParaRPr lang="nl-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160358DC-B4F4-4643-A508-B3D6922F3BBC}"/>
              </a:ext>
            </a:extLst>
          </p:cNvPr>
          <p:cNvSpPr/>
          <p:nvPr/>
        </p:nvSpPr>
        <p:spPr>
          <a:xfrm>
            <a:off x="4897179" y="3524400"/>
            <a:ext cx="9284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nl-NL" sz="1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dialoog</a:t>
            </a:r>
            <a:endParaRPr lang="nl-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F4B9A6B7-2498-E943-B43C-729493DDF166}"/>
              </a:ext>
            </a:extLst>
          </p:cNvPr>
          <p:cNvSpPr/>
          <p:nvPr/>
        </p:nvSpPr>
        <p:spPr>
          <a:xfrm>
            <a:off x="4119622" y="1961024"/>
            <a:ext cx="9925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nl-NL" sz="1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reflectie</a:t>
            </a:r>
            <a:endParaRPr lang="nl-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65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8AEB69C-5A9B-0345-8ADF-090F0FD68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</a:t>
            </a:r>
            <a:r>
              <a:rPr lang="nl-NL" dirty="0" smtClean="0"/>
              <a:t> </a:t>
            </a:r>
            <a:r>
              <a:rPr lang="nl-NL" dirty="0" err="1" smtClean="0"/>
              <a:t>vierstoelenmodel</a:t>
            </a:r>
            <a:r>
              <a:rPr lang="nl-NL" dirty="0" smtClean="0"/>
              <a:t> </a:t>
            </a:r>
            <a:r>
              <a:rPr lang="nl-NL" dirty="0"/>
              <a:t>helpt bij:</a:t>
            </a:r>
          </a:p>
        </p:txBody>
      </p:sp>
      <p:sp>
        <p:nvSpPr>
          <p:cNvPr id="5" name="Tijdelijke aanduiding voor tekst 1">
            <a:extLst>
              <a:ext uri="{FF2B5EF4-FFF2-40B4-BE49-F238E27FC236}">
                <a16:creationId xmlns:a16="http://schemas.microsoft.com/office/drawing/2014/main" id="{163EEA09-E304-644F-A175-7205E010A48A}"/>
              </a:ext>
            </a:extLst>
          </p:cNvPr>
          <p:cNvSpPr txBox="1">
            <a:spLocks/>
          </p:cNvSpPr>
          <p:nvPr/>
        </p:nvSpPr>
        <p:spPr>
          <a:xfrm>
            <a:off x="557895" y="1192614"/>
            <a:ext cx="7670132" cy="199080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nl-NL" sz="1800" b="1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nl-NL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ontwikkelen van</a:t>
            </a:r>
            <a:r>
              <a:rPr lang="nl-NL" sz="1800" b="1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zelfsturing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zelfcompassie</a:t>
            </a:r>
          </a:p>
          <a:p>
            <a:pPr marL="342900" indent="-3429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nl-NL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elfreflectie</a:t>
            </a:r>
            <a:endParaRPr lang="nl-NL" sz="1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000"/>
              </a:lnSpc>
            </a:pPr>
            <a:endParaRPr lang="nl-NL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000"/>
              </a:lnSpc>
            </a:pPr>
            <a:r>
              <a:rPr lang="nl-NL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Dit geeft vertrouwen in jezelf</a:t>
            </a:r>
            <a:endParaRPr lang="nl-NL" sz="1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ep 10">
            <a:extLst>
              <a:ext uri="{FF2B5EF4-FFF2-40B4-BE49-F238E27FC236}">
                <a16:creationId xmlns:a16="http://schemas.microsoft.com/office/drawing/2014/main" id="{6D3B21D9-CE4B-AE43-8348-B02D89EBBB41}"/>
              </a:ext>
            </a:extLst>
          </p:cNvPr>
          <p:cNvGrpSpPr>
            <a:grpSpLocks/>
          </p:cNvGrpSpPr>
          <p:nvPr/>
        </p:nvGrpSpPr>
        <p:grpSpPr bwMode="auto">
          <a:xfrm>
            <a:off x="6229765" y="1419760"/>
            <a:ext cx="2564913" cy="1151990"/>
            <a:chOff x="2111405" y="2736759"/>
            <a:chExt cx="4215092" cy="1700352"/>
          </a:xfrm>
        </p:grpSpPr>
        <p:sp>
          <p:nvSpPr>
            <p:cNvPr id="8" name="Pijl-rechts 4">
              <a:extLst>
                <a:ext uri="{FF2B5EF4-FFF2-40B4-BE49-F238E27FC236}">
                  <a16:creationId xmlns:a16="http://schemas.microsoft.com/office/drawing/2014/main" id="{3E33CAE1-BC61-3F40-A741-8CC265F407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350536">
              <a:off x="4083753" y="3470832"/>
              <a:ext cx="1155835" cy="166664"/>
            </a:xfrm>
            <a:prstGeom prst="rightArrow">
              <a:avLst>
                <a:gd name="adj1" fmla="val 50000"/>
                <a:gd name="adj2" fmla="val 49991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nl-NL" altLang="nl-NL" sz="1350">
                <a:solidFill>
                  <a:srgbClr val="FFFFFF"/>
                </a:solidFill>
              </a:endParaRPr>
            </a:p>
          </p:txBody>
        </p:sp>
        <p:sp>
          <p:nvSpPr>
            <p:cNvPr id="9" name="Gelijkbenige driehoek 5">
              <a:extLst>
                <a:ext uri="{FF2B5EF4-FFF2-40B4-BE49-F238E27FC236}">
                  <a16:creationId xmlns:a16="http://schemas.microsoft.com/office/drawing/2014/main" id="{0D11CD41-ED67-3E4B-9BF5-84C5ADF044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8497" y="2882824"/>
              <a:ext cx="1816818" cy="1554287"/>
            </a:xfrm>
            <a:prstGeom prst="triangle">
              <a:avLst>
                <a:gd name="adj" fmla="val 46949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nl-NL" altLang="nl-NL" sz="1350">
                <a:solidFill>
                  <a:srgbClr val="FFFFFF"/>
                </a:solidFill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7F3B37C-4859-9D47-B62A-1906F8812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1405" y="3864085"/>
              <a:ext cx="1106350" cy="44194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nl-NL" altLang="nl-NL" sz="14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zelf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6A13CE4A-0724-C04C-BF14-8C074EEBF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1311" y="2736759"/>
              <a:ext cx="1115186" cy="505611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nl-NL" altLang="nl-NL" sz="14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samen</a:t>
              </a:r>
            </a:p>
          </p:txBody>
        </p:sp>
        <p:sp>
          <p:nvSpPr>
            <p:cNvPr id="12" name="Hart 8">
              <a:extLst>
                <a:ext uri="{FF2B5EF4-FFF2-40B4-BE49-F238E27FC236}">
                  <a16:creationId xmlns:a16="http://schemas.microsoft.com/office/drawing/2014/main" id="{D41432AA-5E9D-0A4D-A370-BAE104791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0598" y="3527011"/>
              <a:ext cx="775857" cy="610479"/>
            </a:xfrm>
            <a:custGeom>
              <a:avLst/>
              <a:gdLst>
                <a:gd name="T0" fmla="*/ 387929 w 775858"/>
                <a:gd name="T1" fmla="*/ 152620 h 610479"/>
                <a:gd name="T2" fmla="*/ 387929 w 775858"/>
                <a:gd name="T3" fmla="*/ 610479 h 610479"/>
                <a:gd name="T4" fmla="*/ 387929 w 775858"/>
                <a:gd name="T5" fmla="*/ 152620 h 610479"/>
                <a:gd name="T6" fmla="*/ 0 60000 65536"/>
                <a:gd name="T7" fmla="*/ 0 60000 65536"/>
                <a:gd name="T8" fmla="*/ 0 60000 65536"/>
                <a:gd name="T9" fmla="*/ 0 w 775858"/>
                <a:gd name="T10" fmla="*/ 0 h 610479"/>
                <a:gd name="T11" fmla="*/ 775858 w 775858"/>
                <a:gd name="T12" fmla="*/ 610479 h 6104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75858" h="610479">
                  <a:moveTo>
                    <a:pt x="387929" y="152620"/>
                  </a:moveTo>
                  <a:cubicBezTo>
                    <a:pt x="549566" y="-203493"/>
                    <a:pt x="1179951" y="152620"/>
                    <a:pt x="387929" y="610479"/>
                  </a:cubicBezTo>
                  <a:cubicBezTo>
                    <a:pt x="-404093" y="152620"/>
                    <a:pt x="226292" y="-203493"/>
                    <a:pt x="387929" y="15262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NL" altLang="nl-NL" sz="1350"/>
            </a:p>
          </p:txBody>
        </p:sp>
        <p:sp>
          <p:nvSpPr>
            <p:cNvPr id="13" name="Pijl-omlaag 9">
              <a:extLst>
                <a:ext uri="{FF2B5EF4-FFF2-40B4-BE49-F238E27FC236}">
                  <a16:creationId xmlns:a16="http://schemas.microsoft.com/office/drawing/2014/main" id="{E5B22C9F-CECC-AB44-BF4E-4E6B892394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6827166">
              <a:off x="3650488" y="3552903"/>
              <a:ext cx="166665" cy="837716"/>
            </a:xfrm>
            <a:prstGeom prst="downArrow">
              <a:avLst>
                <a:gd name="adj1" fmla="val 50000"/>
                <a:gd name="adj2" fmla="val 0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nl-NL" altLang="nl-NL" sz="1350">
                <a:solidFill>
                  <a:srgbClr val="FFFFFF"/>
                </a:solidFill>
              </a:endParaRPr>
            </a:p>
          </p:txBody>
        </p:sp>
      </p:grp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41F97FC4-5AE8-1A49-A200-7680D7C71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95" y="3164419"/>
            <a:ext cx="1804305" cy="1511300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14645360-C28F-5D48-B89F-232BAC435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00" y="3164419"/>
            <a:ext cx="1804305" cy="1511300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5D2F5CE0-BB4B-B048-8F1D-E837E1697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505" y="3183416"/>
            <a:ext cx="1804305" cy="151130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9A5B6FA9-FD92-B047-A8F9-85729CC82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831" y="3173918"/>
            <a:ext cx="1804305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2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ep 10">
            <a:extLst>
              <a:ext uri="{FF2B5EF4-FFF2-40B4-BE49-F238E27FC236}">
                <a16:creationId xmlns:a16="http://schemas.microsoft.com/office/drawing/2014/main" id="{520DFFDA-28C8-9C42-8802-31965C7F931E}"/>
              </a:ext>
            </a:extLst>
          </p:cNvPr>
          <p:cNvGrpSpPr>
            <a:grpSpLocks/>
          </p:cNvGrpSpPr>
          <p:nvPr/>
        </p:nvGrpSpPr>
        <p:grpSpPr bwMode="auto">
          <a:xfrm>
            <a:off x="6230454" y="1419760"/>
            <a:ext cx="2564911" cy="1151990"/>
            <a:chOff x="2111405" y="2736759"/>
            <a:chExt cx="4215092" cy="1700352"/>
          </a:xfrm>
        </p:grpSpPr>
        <p:sp>
          <p:nvSpPr>
            <p:cNvPr id="16" name="Pijl-rechts 4">
              <a:extLst>
                <a:ext uri="{FF2B5EF4-FFF2-40B4-BE49-F238E27FC236}">
                  <a16:creationId xmlns:a16="http://schemas.microsoft.com/office/drawing/2014/main" id="{AFE02D7D-D70E-064B-97AB-83949FCDC5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350536">
              <a:off x="4083753" y="3470832"/>
              <a:ext cx="1155835" cy="166664"/>
            </a:xfrm>
            <a:prstGeom prst="rightArrow">
              <a:avLst>
                <a:gd name="adj1" fmla="val 50000"/>
                <a:gd name="adj2" fmla="val 49991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nl-NL" altLang="nl-NL" sz="1350">
                <a:solidFill>
                  <a:srgbClr val="FFFFFF"/>
                </a:solidFill>
              </a:endParaRPr>
            </a:p>
          </p:txBody>
        </p:sp>
        <p:sp>
          <p:nvSpPr>
            <p:cNvPr id="17" name="Gelijkbenige driehoek 5">
              <a:extLst>
                <a:ext uri="{FF2B5EF4-FFF2-40B4-BE49-F238E27FC236}">
                  <a16:creationId xmlns:a16="http://schemas.microsoft.com/office/drawing/2014/main" id="{833C9D98-1652-7C46-8C6A-BB697705AA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8497" y="2882824"/>
              <a:ext cx="1816818" cy="1554287"/>
            </a:xfrm>
            <a:prstGeom prst="triangle">
              <a:avLst>
                <a:gd name="adj" fmla="val 46949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nl-NL" altLang="nl-NL" sz="1350">
                <a:solidFill>
                  <a:srgbClr val="FFFFFF"/>
                </a:solidFill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5169C1F3-6B33-6C46-80B1-801599B42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1405" y="3864085"/>
              <a:ext cx="1106350" cy="44194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nl-NL" altLang="nl-NL" sz="14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zelf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E865EB0F-E27D-504B-A623-87A25C478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1311" y="2736759"/>
              <a:ext cx="1115186" cy="505611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nl-NL" altLang="nl-NL" sz="14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samen</a:t>
              </a:r>
            </a:p>
          </p:txBody>
        </p:sp>
        <p:sp>
          <p:nvSpPr>
            <p:cNvPr id="20" name="Hart 8">
              <a:extLst>
                <a:ext uri="{FF2B5EF4-FFF2-40B4-BE49-F238E27FC236}">
                  <a16:creationId xmlns:a16="http://schemas.microsoft.com/office/drawing/2014/main" id="{C703950C-6131-4E42-BCDB-BCD796DDA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0598" y="3527011"/>
              <a:ext cx="775857" cy="610479"/>
            </a:xfrm>
            <a:custGeom>
              <a:avLst/>
              <a:gdLst>
                <a:gd name="T0" fmla="*/ 387929 w 775858"/>
                <a:gd name="T1" fmla="*/ 152620 h 610479"/>
                <a:gd name="T2" fmla="*/ 387929 w 775858"/>
                <a:gd name="T3" fmla="*/ 610479 h 610479"/>
                <a:gd name="T4" fmla="*/ 387929 w 775858"/>
                <a:gd name="T5" fmla="*/ 152620 h 610479"/>
                <a:gd name="T6" fmla="*/ 0 60000 65536"/>
                <a:gd name="T7" fmla="*/ 0 60000 65536"/>
                <a:gd name="T8" fmla="*/ 0 60000 65536"/>
                <a:gd name="T9" fmla="*/ 0 w 775858"/>
                <a:gd name="T10" fmla="*/ 0 h 610479"/>
                <a:gd name="T11" fmla="*/ 775858 w 775858"/>
                <a:gd name="T12" fmla="*/ 610479 h 6104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75858" h="610479">
                  <a:moveTo>
                    <a:pt x="387929" y="152620"/>
                  </a:moveTo>
                  <a:cubicBezTo>
                    <a:pt x="549566" y="-203493"/>
                    <a:pt x="1179951" y="152620"/>
                    <a:pt x="387929" y="610479"/>
                  </a:cubicBezTo>
                  <a:cubicBezTo>
                    <a:pt x="-404093" y="152620"/>
                    <a:pt x="226292" y="-203493"/>
                    <a:pt x="387929" y="15262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NL" altLang="nl-NL" sz="1350"/>
            </a:p>
          </p:txBody>
        </p:sp>
        <p:sp>
          <p:nvSpPr>
            <p:cNvPr id="22" name="Pijl-omlaag 9">
              <a:extLst>
                <a:ext uri="{FF2B5EF4-FFF2-40B4-BE49-F238E27FC236}">
                  <a16:creationId xmlns:a16="http://schemas.microsoft.com/office/drawing/2014/main" id="{96857E3F-C126-E04E-B2D1-A063F4239F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6827166">
              <a:off x="3650488" y="3552903"/>
              <a:ext cx="166665" cy="837716"/>
            </a:xfrm>
            <a:prstGeom prst="downArrow">
              <a:avLst>
                <a:gd name="adj1" fmla="val 50000"/>
                <a:gd name="adj2" fmla="val 0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nl-NL" altLang="nl-NL" sz="1350">
                <a:solidFill>
                  <a:srgbClr val="FFFFFF"/>
                </a:solidFill>
              </a:endParaRPr>
            </a:p>
          </p:txBody>
        </p:sp>
      </p:grpSp>
      <p:sp>
        <p:nvSpPr>
          <p:cNvPr id="4" name="Titel 3">
            <a:extLst>
              <a:ext uri="{FF2B5EF4-FFF2-40B4-BE49-F238E27FC236}">
                <a16:creationId xmlns:a16="http://schemas.microsoft.com/office/drawing/2014/main" id="{38AEB69C-5A9B-0345-8ADF-090F0FD68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</a:t>
            </a:r>
            <a:r>
              <a:rPr lang="nl-NL" dirty="0" smtClean="0"/>
              <a:t> </a:t>
            </a:r>
            <a:r>
              <a:rPr lang="nl-NL" dirty="0" err="1" smtClean="0"/>
              <a:t>vierstoelenmodel</a:t>
            </a:r>
            <a:r>
              <a:rPr lang="nl-NL" dirty="0" smtClean="0"/>
              <a:t> </a:t>
            </a:r>
            <a:r>
              <a:rPr lang="nl-NL" dirty="0"/>
              <a:t>helpt bij:</a:t>
            </a:r>
          </a:p>
        </p:txBody>
      </p:sp>
      <p:sp>
        <p:nvSpPr>
          <p:cNvPr id="5" name="Tijdelijke aanduiding voor tekst 1">
            <a:extLst>
              <a:ext uri="{FF2B5EF4-FFF2-40B4-BE49-F238E27FC236}">
                <a16:creationId xmlns:a16="http://schemas.microsoft.com/office/drawing/2014/main" id="{163EEA09-E304-644F-A175-7205E010A48A}"/>
              </a:ext>
            </a:extLst>
          </p:cNvPr>
          <p:cNvSpPr txBox="1">
            <a:spLocks/>
          </p:cNvSpPr>
          <p:nvPr/>
        </p:nvSpPr>
        <p:spPr>
          <a:xfrm>
            <a:off x="557895" y="1192614"/>
            <a:ext cx="7670132" cy="199080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nl-NL" sz="1800" b="1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nl-NL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ontwikkelen </a:t>
            </a:r>
            <a:r>
              <a:rPr lang="nl-NL" sz="1800" b="1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compassie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reflectie</a:t>
            </a:r>
          </a:p>
          <a:p>
            <a:pPr marL="342900" indent="-3429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nl-NL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ialoog</a:t>
            </a:r>
            <a:endParaRPr lang="nl-NL" sz="1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000"/>
              </a:lnSpc>
            </a:pPr>
            <a:endParaRPr lang="nl-NL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000"/>
              </a:lnSpc>
            </a:pPr>
            <a:r>
              <a:rPr lang="nl-NL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Dit geeft vertrouwen in de ander</a:t>
            </a:r>
            <a:endParaRPr lang="nl-NL" sz="1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41F97FC4-5AE8-1A49-A200-7680D7C71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95" y="3164419"/>
            <a:ext cx="1804305" cy="1511300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14645360-C28F-5D48-B89F-232BAC435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00" y="3164419"/>
            <a:ext cx="1804305" cy="1511300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5D2F5CE0-BB4B-B048-8F1D-E837E1697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505" y="3183416"/>
            <a:ext cx="1804305" cy="151130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9A5B6FA9-FD92-B047-A8F9-85729CC82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831" y="3173918"/>
            <a:ext cx="1804305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9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E583FE6-7E6D-4E4F-8C71-54C23990F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Wil jij je persoonlijk leiderschap versterken?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071506D6-3389-CC40-B886-EC924FCC36C2}"/>
              </a:ext>
            </a:extLst>
          </p:cNvPr>
          <p:cNvSpPr txBox="1">
            <a:spLocks/>
          </p:cNvSpPr>
          <p:nvPr/>
        </p:nvSpPr>
        <p:spPr>
          <a:xfrm>
            <a:off x="418142" y="1636608"/>
            <a:ext cx="6355191" cy="1217693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altLang="nl-N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Wil jij om </a:t>
            </a:r>
            <a:r>
              <a:rPr lang="nl-NL" altLang="nl-NL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je </a:t>
            </a:r>
            <a:r>
              <a:rPr lang="nl-NL" altLang="nl-N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heen meer reflectie, compassie en dialoog bevorderen?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altLang="nl-N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Ben je bereid om door eigen </a:t>
            </a:r>
            <a:r>
              <a:rPr lang="nl-NL" altLang="nl-NL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identiteitsontwikkeling </a:t>
            </a:r>
            <a:r>
              <a:rPr lang="nl-NL" altLang="nl-N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jouw team te inspireren?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9EE2952F-AD1F-F047-89A7-5C5F0178DE5A}"/>
              </a:ext>
            </a:extLst>
          </p:cNvPr>
          <p:cNvSpPr txBox="1">
            <a:spLocks/>
          </p:cNvSpPr>
          <p:nvPr/>
        </p:nvSpPr>
        <p:spPr>
          <a:xfrm>
            <a:off x="1905003" y="3210374"/>
            <a:ext cx="6951130" cy="1217693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altLang="nl-N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Dan is </a:t>
            </a:r>
            <a:r>
              <a:rPr lang="nl-NL" altLang="nl-NL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een training in </a:t>
            </a:r>
            <a:r>
              <a:rPr lang="nl-NL" altLang="nl-NL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ontwikkelingsgericht coachen </a:t>
            </a:r>
            <a:r>
              <a:rPr lang="nl-NL" altLang="nl-N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op basis van het </a:t>
            </a:r>
            <a:r>
              <a:rPr lang="nl-NL" altLang="nl-NL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vierstoelenmodel</a:t>
            </a:r>
            <a:r>
              <a:rPr lang="nl-NL" altLang="nl-NL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nl-NL" altLang="nl-N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voor jou </a:t>
            </a:r>
            <a:r>
              <a:rPr lang="nl-NL" altLang="nl-NL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en/of </a:t>
            </a:r>
            <a:r>
              <a:rPr lang="nl-NL" altLang="nl-N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je hele team een goede stap</a:t>
            </a:r>
            <a:r>
              <a:rPr lang="nl-NL" altLang="nl-NL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!</a:t>
            </a:r>
            <a:endParaRPr lang="nl-NL" altLang="nl-NL" sz="1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A9E7D74D-6D9C-C74E-B591-2E2386F48CC6}"/>
              </a:ext>
            </a:extLst>
          </p:cNvPr>
          <p:cNvCxnSpPr/>
          <p:nvPr/>
        </p:nvCxnSpPr>
        <p:spPr>
          <a:xfrm>
            <a:off x="1684867" y="3048000"/>
            <a:ext cx="7010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620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775998B-E57F-7246-B982-7780783E70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95" t="17144" r="27124" b="21087"/>
          <a:stretch/>
        </p:blipFill>
        <p:spPr>
          <a:xfrm>
            <a:off x="4326121" y="1278980"/>
            <a:ext cx="5612523" cy="3767898"/>
          </a:xfrm>
          <a:prstGeom prst="rect">
            <a:avLst/>
          </a:prstGeom>
          <a:solidFill>
            <a:schemeClr val="bg1"/>
          </a:solidFill>
          <a:effectLst>
            <a:softEdge rad="1270000"/>
          </a:effec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716B695-32DD-E845-BC4E-30A4ACFD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13" y="227696"/>
            <a:ext cx="7392617" cy="484748"/>
          </a:xfrm>
        </p:spPr>
        <p:txBody>
          <a:bodyPr/>
          <a:lstStyle/>
          <a:p>
            <a:r>
              <a:rPr lang="nl-NL" dirty="0"/>
              <a:t>Ontwikkelingsgericht coachen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op </a:t>
            </a:r>
            <a:r>
              <a:rPr lang="nl-NL" dirty="0"/>
              <a:t>basis van het </a:t>
            </a:r>
            <a:r>
              <a:rPr lang="nl-NL" dirty="0" smtClean="0"/>
              <a:t>vierstoelenmodel </a:t>
            </a:r>
            <a:r>
              <a:rPr lang="nl-NL" dirty="0"/>
              <a:t>is:</a:t>
            </a:r>
            <a:br>
              <a:rPr lang="nl-NL" dirty="0"/>
            </a:br>
            <a:endParaRPr lang="nl-NL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E8CBAF94-BC03-D541-89BD-8473D650B41F}"/>
              </a:ext>
            </a:extLst>
          </p:cNvPr>
          <p:cNvSpPr txBox="1">
            <a:spLocks/>
          </p:cNvSpPr>
          <p:nvPr/>
        </p:nvSpPr>
        <p:spPr>
          <a:xfrm>
            <a:off x="736934" y="1375602"/>
            <a:ext cx="7670132" cy="1775459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eenvoudig te begrijpen en toe te passen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praktisch, speels en visueel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interactief vanuit gelijkwaardigheid van delen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levend leren, met hoofd, hart en lijf erbij</a:t>
            </a: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betrokken</a:t>
            </a:r>
            <a:endParaRPr lang="nl-NL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71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4D40E68-802A-014A-954C-51BAA0FA9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</a:t>
            </a:r>
            <a:r>
              <a:rPr lang="nl-NL" dirty="0" smtClean="0"/>
              <a:t> vierstoelenmodel: onthullen en ontdekken</a:t>
            </a:r>
            <a:endParaRPr lang="nl-NL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67D8FAAB-9EB8-B243-832D-BBFF6C064B99}"/>
              </a:ext>
            </a:extLst>
          </p:cNvPr>
          <p:cNvSpPr txBox="1">
            <a:spLocks/>
          </p:cNvSpPr>
          <p:nvPr/>
        </p:nvSpPr>
        <p:spPr>
          <a:xfrm>
            <a:off x="557895" y="1587686"/>
            <a:ext cx="7670132" cy="94572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nl-NL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Je onthult </a:t>
            </a:r>
            <a:r>
              <a:rPr lang="nl-NL" altLang="nl-NL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jezelf, gaat </a:t>
            </a:r>
            <a:r>
              <a:rPr lang="nl-NL" altLang="nl-NL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van stoel naar stoel en ontdekt </a:t>
            </a:r>
            <a:r>
              <a:rPr lang="nl-NL" altLang="nl-NL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jezelf opnieuw…</a:t>
            </a:r>
            <a:endParaRPr lang="nl-NL" altLang="nl-NL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endParaRPr lang="nl-NL" dirty="0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8D5CECE7-6FEF-8D48-A7E3-D8E1AC578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735" y="1447787"/>
            <a:ext cx="745331" cy="279797"/>
          </a:xfrm>
          <a:prstGeom prst="rect">
            <a:avLst/>
          </a:prstGeom>
          <a:solidFill>
            <a:srgbClr val="FF00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nl-NL" altLang="nl-NL" sz="1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zelf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F50DA22-B885-F54E-AB26-1E7E5B5A5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95" y="2749549"/>
            <a:ext cx="1804305" cy="15113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BE0581AE-7FC9-EF4C-BDB2-2DF8B1EFB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00" y="2749549"/>
            <a:ext cx="1804305" cy="15113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2FC089B-AA59-1440-997A-F40496448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505" y="2768546"/>
            <a:ext cx="1804305" cy="15113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51E312B-F146-0846-89DD-6D83A7578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831" y="2759048"/>
            <a:ext cx="1804305" cy="1511300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2270EAE6-CCF1-D445-9637-B944B9C9DDA6}"/>
              </a:ext>
            </a:extLst>
          </p:cNvPr>
          <p:cNvSpPr txBox="1"/>
          <p:nvPr/>
        </p:nvSpPr>
        <p:spPr>
          <a:xfrm>
            <a:off x="629813" y="4224866"/>
            <a:ext cx="1732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Verruimend denken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00840BE-6477-E04F-9576-FB249F556A6B}"/>
              </a:ext>
            </a:extLst>
          </p:cNvPr>
          <p:cNvSpPr txBox="1"/>
          <p:nvPr/>
        </p:nvSpPr>
        <p:spPr>
          <a:xfrm>
            <a:off x="2724696" y="4224865"/>
            <a:ext cx="1732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Denken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391AB0D7-7F69-CF40-9F42-21E59F06BE2E}"/>
              </a:ext>
            </a:extLst>
          </p:cNvPr>
          <p:cNvSpPr txBox="1"/>
          <p:nvPr/>
        </p:nvSpPr>
        <p:spPr>
          <a:xfrm>
            <a:off x="4842317" y="4226351"/>
            <a:ext cx="1732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Voelen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93B857E4-1AEA-B347-975C-FAF49F57AF16}"/>
              </a:ext>
            </a:extLst>
          </p:cNvPr>
          <p:cNvSpPr txBox="1"/>
          <p:nvPr/>
        </p:nvSpPr>
        <p:spPr>
          <a:xfrm>
            <a:off x="6960789" y="4224864"/>
            <a:ext cx="1732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Verruimend voelen</a:t>
            </a:r>
          </a:p>
        </p:txBody>
      </p:sp>
    </p:spTree>
    <p:extLst>
      <p:ext uri="{BB962C8B-B14F-4D97-AF65-F5344CB8AC3E}">
        <p14:creationId xmlns:p14="http://schemas.microsoft.com/office/powerpoint/2010/main" val="361327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_powerpoint_breed">
  <a:themeElements>
    <a:clrScheme name="HU Powerpoint 2016 1">
      <a:dk1>
        <a:srgbClr val="000000"/>
      </a:dk1>
      <a:lt1>
        <a:srgbClr val="FFFFFF"/>
      </a:lt1>
      <a:dk2>
        <a:srgbClr val="E6302B"/>
      </a:dk2>
      <a:lt2>
        <a:srgbClr val="00A1E1"/>
      </a:lt2>
      <a:accent1>
        <a:srgbClr val="00A1E1"/>
      </a:accent1>
      <a:accent2>
        <a:srgbClr val="E6302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U_powerpoint_CORR_def4" id="{95D82EB0-F954-F443-B221-BD07F01D1778}" vid="{9E9D4CF4-5ECC-8242-A05A-C0189D28925E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HU_powerpoint_breed.thmx</Template>
  <TotalTime>716</TotalTime>
  <Words>372</Words>
  <Application>Microsoft Office PowerPoint</Application>
  <PresentationFormat>On-screen Show (16:9)</PresentationFormat>
  <Paragraphs>87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ＭＳ Ｐゴシック</vt:lpstr>
      <vt:lpstr>Arial</vt:lpstr>
      <vt:lpstr>Calibri</vt:lpstr>
      <vt:lpstr>Verdana</vt:lpstr>
      <vt:lpstr>HU_powerpoint_breed</vt:lpstr>
      <vt:lpstr>Versterken van persoonlijk leiderschap ontwikkelingsgericht coachen op basis van het vierstoelenmodel</vt:lpstr>
      <vt:lpstr>Missie </vt:lpstr>
      <vt:lpstr>Is dat nodig dan?</vt:lpstr>
      <vt:lpstr>Ontwikkelingsgericht denken, voelen en handelen bevordert  reflectie, compassie en dialoog in een groter geheel </vt:lpstr>
      <vt:lpstr>Het vierstoelenmodel helpt bij:</vt:lpstr>
      <vt:lpstr>Het vierstoelenmodel helpt bij:</vt:lpstr>
      <vt:lpstr>Wil jij je persoonlijk leiderschap versterken?</vt:lpstr>
      <vt:lpstr>Ontwikkelingsgericht coachen  op basis van het vierstoelenmodel is: </vt:lpstr>
      <vt:lpstr>Het vierstoelenmodel: onthullen en ontdekken</vt:lpstr>
      <vt:lpstr>Het vierstoelenmodel: fysiek en interactief</vt:lpstr>
      <vt:lpstr>Wat zeggen anderen over de training?</vt:lpstr>
      <vt:lpstr>Nieuwsgierig naar de kracht  van het vierstoelenmodel?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Office-gebruiker</dc:creator>
  <cp:lastModifiedBy>Liza van Renesse</cp:lastModifiedBy>
  <cp:revision>72</cp:revision>
  <dcterms:created xsi:type="dcterms:W3CDTF">2019-02-08T19:37:15Z</dcterms:created>
  <dcterms:modified xsi:type="dcterms:W3CDTF">2019-03-01T12:50:41Z</dcterms:modified>
</cp:coreProperties>
</file>