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564" r:id="rId2"/>
    <p:sldId id="563" r:id="rId3"/>
    <p:sldId id="540" r:id="rId4"/>
    <p:sldId id="552" r:id="rId5"/>
    <p:sldId id="559" r:id="rId6"/>
    <p:sldId id="553" r:id="rId7"/>
    <p:sldId id="554" r:id="rId8"/>
    <p:sldId id="555" r:id="rId9"/>
    <p:sldId id="556" r:id="rId10"/>
    <p:sldId id="557" r:id="rId11"/>
    <p:sldId id="558" r:id="rId12"/>
    <p:sldId id="538" r:id="rId13"/>
    <p:sldId id="536" r:id="rId14"/>
    <p:sldId id="561" r:id="rId15"/>
    <p:sldId id="562" r:id="rId16"/>
    <p:sldId id="273"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2740" autoAdjust="0"/>
  </p:normalViewPr>
  <p:slideViewPr>
    <p:cSldViewPr snapToGrid="0">
      <p:cViewPr varScale="1">
        <p:scale>
          <a:sx n="45" d="100"/>
          <a:sy n="45" d="100"/>
        </p:scale>
        <p:origin x="13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A82545-CE54-460E-91A4-222D744EBAEF}" type="datetimeFigureOut">
              <a:rPr lang="nl-NL" smtClean="0"/>
              <a:t>4-2-2024</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7F9A8C-0065-4889-A6CE-9B131F05386C}" type="slidenum">
              <a:rPr lang="nl-NL" smtClean="0"/>
              <a:t>‹#›</a:t>
            </a:fld>
            <a:endParaRPr lang="nl-NL"/>
          </a:p>
        </p:txBody>
      </p:sp>
    </p:spTree>
    <p:extLst>
      <p:ext uri="{BB962C8B-B14F-4D97-AF65-F5344CB8AC3E}">
        <p14:creationId xmlns:p14="http://schemas.microsoft.com/office/powerpoint/2010/main" val="1676608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87861974-9E8E-6746-92D0-7BB71B3C7E10}" type="slidenum">
              <a:rPr lang="en-US" smtClean="0"/>
              <a:pPr/>
              <a:t>1</a:t>
            </a:fld>
            <a:endParaRPr lang="en-US" dirty="0"/>
          </a:p>
        </p:txBody>
      </p:sp>
    </p:spTree>
    <p:extLst>
      <p:ext uri="{BB962C8B-B14F-4D97-AF65-F5344CB8AC3E}">
        <p14:creationId xmlns:p14="http://schemas.microsoft.com/office/powerpoint/2010/main" val="761624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800" b="0" i="0" u="none" strike="noStrike" baseline="0" dirty="0">
                <a:solidFill>
                  <a:srgbClr val="000000"/>
                </a:solidFill>
                <a:latin typeface="JNMNLN+Roboto"/>
              </a:rPr>
              <a:t>In plaats van </a:t>
            </a:r>
            <a:r>
              <a:rPr lang="nl-NL" sz="1800" b="0" i="0" u="none" strike="noStrike" baseline="0" dirty="0">
                <a:solidFill>
                  <a:srgbClr val="000000"/>
                </a:solidFill>
                <a:latin typeface="JNNBIK+Roboto"/>
              </a:rPr>
              <a:t>‘is dit goed (genoeg)?’ te vragen, </a:t>
            </a:r>
            <a:r>
              <a:rPr lang="nl-NL" sz="1800" b="0" i="0" u="none" strike="noStrike" baseline="0" dirty="0">
                <a:solidFill>
                  <a:srgbClr val="000000"/>
                </a:solidFill>
                <a:latin typeface="JNMNLN+Roboto"/>
              </a:rPr>
              <a:t>is het belangrijk om aan je feedbackgever duidelijk te maken in welke context je feedback vraagt. </a:t>
            </a:r>
          </a:p>
          <a:p>
            <a:endParaRPr lang="nl-NL" sz="1800" b="0" i="0" u="none" strike="noStrike" baseline="0" dirty="0">
              <a:solidFill>
                <a:srgbClr val="000000"/>
              </a:solidFill>
              <a:latin typeface="JNMNLN+Roboto"/>
            </a:endParaRPr>
          </a:p>
          <a:p>
            <a:r>
              <a:rPr lang="nl-NL" sz="1800" b="0" i="0" u="none" strike="noStrike" baseline="0" dirty="0">
                <a:solidFill>
                  <a:srgbClr val="000000"/>
                </a:solidFill>
                <a:latin typeface="JNMNLN+Roboto"/>
              </a:rPr>
              <a:t>Het maakt bijvoorbeeld verschil of jij als student je werk /prestatie als bijna afziet of dat het een eerste ruwe schets is. Wees daarnaast ook duidelijk waarop jij graag feedback ontvangt en waarom. </a:t>
            </a:r>
          </a:p>
          <a:p>
            <a:endParaRPr lang="nl-NL" sz="1800" b="0" i="0" u="none" strike="noStrike" baseline="0" dirty="0">
              <a:solidFill>
                <a:srgbClr val="000000"/>
              </a:solidFill>
              <a:latin typeface="JNMNLN+Roboto"/>
            </a:endParaRPr>
          </a:p>
          <a:p>
            <a:r>
              <a:rPr lang="nl-NL" sz="1800" b="0" i="0" u="none" strike="noStrike" baseline="0" dirty="0">
                <a:solidFill>
                  <a:srgbClr val="000000"/>
                </a:solidFill>
                <a:latin typeface="JNMNLN+Roboto"/>
              </a:rPr>
              <a:t>Voor het stellen van een informatierijke vraag aan jouw </a:t>
            </a:r>
            <a:r>
              <a:rPr lang="nl-NL" sz="1800" b="0" i="0" u="none" strike="noStrike" baseline="0" dirty="0" err="1">
                <a:solidFill>
                  <a:srgbClr val="000000"/>
                </a:solidFill>
                <a:latin typeface="JNMNLN+Roboto"/>
              </a:rPr>
              <a:t>peers</a:t>
            </a:r>
            <a:r>
              <a:rPr lang="nl-NL" sz="1800" b="0" i="0" u="none" strike="noStrike" baseline="0" dirty="0">
                <a:solidFill>
                  <a:srgbClr val="000000"/>
                </a:solidFill>
                <a:latin typeface="JNMNLN+Roboto"/>
              </a:rPr>
              <a:t>, docenten, </a:t>
            </a:r>
            <a:r>
              <a:rPr lang="nl-NL" sz="1800" b="0" i="0" u="none" strike="noStrike" baseline="0" dirty="0" err="1">
                <a:solidFill>
                  <a:srgbClr val="000000"/>
                </a:solidFill>
                <a:latin typeface="JNMNLN+Roboto"/>
              </a:rPr>
              <a:t>prakijkopleider</a:t>
            </a:r>
            <a:r>
              <a:rPr lang="nl-NL" sz="1800" b="0" i="0" u="none" strike="noStrike" baseline="0" dirty="0">
                <a:solidFill>
                  <a:srgbClr val="000000"/>
                </a:solidFill>
                <a:latin typeface="JNMNLN+Roboto"/>
              </a:rPr>
              <a:t> kun je het ezelsbruggetje </a:t>
            </a:r>
            <a:r>
              <a:rPr lang="nl-NL" sz="1800" b="1" i="0" u="none" strike="noStrike" baseline="0" dirty="0">
                <a:solidFill>
                  <a:srgbClr val="000000"/>
                </a:solidFill>
                <a:latin typeface="JNMNNC+Roboto"/>
              </a:rPr>
              <a:t>CLOSER </a:t>
            </a:r>
            <a:r>
              <a:rPr lang="nl-NL" sz="1800" b="0" i="0" u="none" strike="noStrike" baseline="0" dirty="0">
                <a:solidFill>
                  <a:srgbClr val="000000"/>
                </a:solidFill>
                <a:latin typeface="JNMNLN+Roboto"/>
              </a:rPr>
              <a:t>gebruiken. </a:t>
            </a:r>
            <a:endParaRPr lang="en-GB" dirty="0"/>
          </a:p>
        </p:txBody>
      </p:sp>
      <p:sp>
        <p:nvSpPr>
          <p:cNvPr id="4" name="Slide Number Placeholder 3"/>
          <p:cNvSpPr>
            <a:spLocks noGrp="1"/>
          </p:cNvSpPr>
          <p:nvPr>
            <p:ph type="sldNum" sz="quarter" idx="5"/>
          </p:nvPr>
        </p:nvSpPr>
        <p:spPr/>
        <p:txBody>
          <a:bodyPr/>
          <a:lstStyle/>
          <a:p>
            <a:fld id="{C77F9A8C-0065-4889-A6CE-9B131F05386C}" type="slidenum">
              <a:rPr lang="nl-NL" smtClean="0"/>
              <a:t>10</a:t>
            </a:fld>
            <a:endParaRPr lang="nl-NL"/>
          </a:p>
        </p:txBody>
      </p:sp>
    </p:spTree>
    <p:extLst>
      <p:ext uri="{BB962C8B-B14F-4D97-AF65-F5344CB8AC3E}">
        <p14:creationId xmlns:p14="http://schemas.microsoft.com/office/powerpoint/2010/main" val="932417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800" b="0" i="0" u="none" strike="noStrike" baseline="0" dirty="0">
                <a:solidFill>
                  <a:srgbClr val="000000"/>
                </a:solidFill>
                <a:latin typeface="JNMNLN+Roboto"/>
              </a:rPr>
              <a:t>Als je al eens feedback hebt gevraagd en acties hebt ondernomen om je product of prestatie te verbeteren, dan wil je daarna opnieuw weten of het nu wel goed (genoeg) is. </a:t>
            </a:r>
          </a:p>
          <a:p>
            <a:endParaRPr lang="nl-NL" sz="1800" b="0" i="0" u="none" strike="noStrike" baseline="0" dirty="0">
              <a:solidFill>
                <a:srgbClr val="000000"/>
              </a:solidFill>
              <a:latin typeface="JNMNLN+Roboto"/>
            </a:endParaRPr>
          </a:p>
          <a:p>
            <a:r>
              <a:rPr lang="nl-NL" sz="1800" b="0" i="0" u="none" strike="noStrike" baseline="0" dirty="0">
                <a:solidFill>
                  <a:srgbClr val="000000"/>
                </a:solidFill>
                <a:latin typeface="JNMNLN+Roboto"/>
              </a:rPr>
              <a:t>Omdat degene aan wie jij feedback vraagt, waarschijnlijk meerdere studenten van feedback voorziet, weet diegene mogelijk niet meer exact welke feedback eerder aan jou is gegeven. </a:t>
            </a:r>
          </a:p>
          <a:p>
            <a:endParaRPr lang="nl-NL" sz="1800" b="0" i="0" u="none" strike="noStrike" baseline="0" dirty="0">
              <a:solidFill>
                <a:srgbClr val="000000"/>
              </a:solidFill>
              <a:latin typeface="JNMNLN+Roboto"/>
            </a:endParaRPr>
          </a:p>
          <a:p>
            <a:r>
              <a:rPr lang="nl-NL" sz="1800" b="0" i="0" u="none" strike="noStrike" baseline="0" dirty="0">
                <a:solidFill>
                  <a:srgbClr val="000000"/>
                </a:solidFill>
                <a:latin typeface="JNMNLN+Roboto"/>
              </a:rPr>
              <a:t>Daarom maak je het voor de feedbackgever, maar ook voor jezelf makkelijker om de eerder gegeven feedback samen te vatten, inclusief de door jou ondernomen of te ondernemen acties en wie jou daarbij eventueel kunnen ondersteunen.</a:t>
            </a:r>
          </a:p>
          <a:p>
            <a:endParaRPr lang="nl-NL" sz="1800" b="0" i="0" u="none" strike="noStrike" baseline="0" dirty="0">
              <a:solidFill>
                <a:srgbClr val="000000"/>
              </a:solidFill>
              <a:latin typeface="JNMNLN+Roboto"/>
            </a:endParaRPr>
          </a:p>
          <a:p>
            <a:r>
              <a:rPr lang="nl-NL" sz="1800" b="0" i="0" u="none" strike="noStrike" baseline="0" dirty="0">
                <a:solidFill>
                  <a:srgbClr val="000000"/>
                </a:solidFill>
                <a:latin typeface="JNMNLN+Roboto"/>
              </a:rPr>
              <a:t>Check of je de feedback begrepen hebt. Je kunt daarbij ook benoemen welke emoties de feedback bij jou heeft opgeroepen (positief / negatief / activerend / deactiverend). Niet iedere feedback draagt bij aan jouw leerproces. </a:t>
            </a:r>
          </a:p>
          <a:p>
            <a:endParaRPr lang="nl-NL" sz="1800" b="0" i="0" u="none" strike="noStrike" baseline="0" dirty="0">
              <a:solidFill>
                <a:srgbClr val="000000"/>
              </a:solidFill>
              <a:latin typeface="JNMNLN+Roboto"/>
            </a:endParaRPr>
          </a:p>
          <a:p>
            <a:r>
              <a:rPr lang="nl-NL" sz="1800" b="0" i="0" u="none" strike="noStrike" baseline="0" dirty="0">
                <a:solidFill>
                  <a:srgbClr val="000000"/>
                </a:solidFill>
                <a:latin typeface="JNMNLN+Roboto"/>
              </a:rPr>
              <a:t>Voor het stellen van deze feedbackvraag aan je </a:t>
            </a:r>
            <a:r>
              <a:rPr lang="nl-NL" sz="1800" b="0" i="0" u="none" strike="noStrike" baseline="0" dirty="0" err="1">
                <a:solidFill>
                  <a:srgbClr val="000000"/>
                </a:solidFill>
                <a:latin typeface="JNMNLN+Roboto"/>
              </a:rPr>
              <a:t>peers</a:t>
            </a:r>
            <a:r>
              <a:rPr lang="nl-NL" sz="1800" b="0" i="0" u="none" strike="noStrike" baseline="0" dirty="0">
                <a:solidFill>
                  <a:srgbClr val="000000"/>
                </a:solidFill>
                <a:latin typeface="JNMNLN+Roboto"/>
              </a:rPr>
              <a:t>, docenten en praktijkopleider kun je het ezelsbruggetje </a:t>
            </a:r>
            <a:r>
              <a:rPr lang="nl-NL" sz="1800" b="1" i="0" u="none" strike="noStrike" baseline="0" dirty="0">
                <a:solidFill>
                  <a:srgbClr val="000000"/>
                </a:solidFill>
                <a:latin typeface="JNMNNC+Roboto"/>
              </a:rPr>
              <a:t>SUPER </a:t>
            </a:r>
            <a:r>
              <a:rPr lang="nl-NL" sz="1800" b="0" i="0" u="none" strike="noStrike" baseline="0" dirty="0">
                <a:solidFill>
                  <a:srgbClr val="000000"/>
                </a:solidFill>
                <a:latin typeface="JNMNLN+Roboto"/>
              </a:rPr>
              <a:t>gebruiken. </a:t>
            </a:r>
            <a:endParaRPr lang="en-GB" dirty="0"/>
          </a:p>
        </p:txBody>
      </p:sp>
      <p:sp>
        <p:nvSpPr>
          <p:cNvPr id="4" name="Slide Number Placeholder 3"/>
          <p:cNvSpPr>
            <a:spLocks noGrp="1"/>
          </p:cNvSpPr>
          <p:nvPr>
            <p:ph type="sldNum" sz="quarter" idx="5"/>
          </p:nvPr>
        </p:nvSpPr>
        <p:spPr/>
        <p:txBody>
          <a:bodyPr/>
          <a:lstStyle/>
          <a:p>
            <a:fld id="{C77F9A8C-0065-4889-A6CE-9B131F05386C}" type="slidenum">
              <a:rPr lang="nl-NL" smtClean="0"/>
              <a:t>11</a:t>
            </a:fld>
            <a:endParaRPr lang="nl-NL"/>
          </a:p>
        </p:txBody>
      </p:sp>
    </p:spTree>
    <p:extLst>
      <p:ext uri="{BB962C8B-B14F-4D97-AF65-F5344CB8AC3E}">
        <p14:creationId xmlns:p14="http://schemas.microsoft.com/office/powerpoint/2010/main" val="482244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En dat is precies het doel van vandaag. Om te leren reageren op de feedback die nog onduidelijk voor je is. Dat gaan we op twee manieren doen. Het kan individueel of in koppels. Je kijkt naar de feedback en </a:t>
            </a:r>
            <a:r>
              <a:rPr lang="nl-NL" dirty="0" err="1"/>
              <a:t>feedforward</a:t>
            </a:r>
            <a:r>
              <a:rPr lang="nl-NL" dirty="0"/>
              <a:t> en eventueel naar je actieplan waarin staat hoe je de feedback gaat aanpakken.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7F9A8C-0065-4889-A6CE-9B131F05386C}"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1235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err="1"/>
              <a:t>Vorige</a:t>
            </a:r>
            <a:r>
              <a:rPr lang="en-US" dirty="0"/>
              <a:t> </a:t>
            </a:r>
            <a:r>
              <a:rPr lang="en-US" dirty="0" err="1"/>
              <a:t>keer</a:t>
            </a:r>
            <a:r>
              <a:rPr lang="en-US" dirty="0"/>
              <a:t> </a:t>
            </a:r>
            <a:r>
              <a:rPr lang="en-US" dirty="0" err="1"/>
              <a:t>heb</a:t>
            </a:r>
            <a:r>
              <a:rPr lang="en-US" dirty="0"/>
              <a:t> je al </a:t>
            </a:r>
            <a:r>
              <a:rPr lang="en-US" dirty="0" err="1"/>
              <a:t>kritisch</a:t>
            </a:r>
            <a:r>
              <a:rPr lang="en-US" dirty="0"/>
              <a:t> </a:t>
            </a:r>
            <a:r>
              <a:rPr lang="en-US" dirty="0" err="1"/>
              <a:t>gekeken</a:t>
            </a:r>
            <a:r>
              <a:rPr lang="en-US" dirty="0"/>
              <a:t> </a:t>
            </a:r>
            <a:r>
              <a:rPr lang="en-US" dirty="0" err="1"/>
              <a:t>naar</a:t>
            </a:r>
            <a:r>
              <a:rPr lang="en-US" dirty="0"/>
              <a:t> de feedback om </a:t>
            </a:r>
            <a:r>
              <a:rPr lang="en-US" dirty="0" err="1"/>
              <a:t>deze</a:t>
            </a:r>
            <a:r>
              <a:rPr lang="en-US" dirty="0"/>
              <a:t> </a:t>
            </a:r>
            <a:r>
              <a:rPr lang="en-US" dirty="0" err="1"/>
              <a:t>te</a:t>
            </a:r>
            <a:r>
              <a:rPr lang="en-US" dirty="0"/>
              <a:t> </a:t>
            </a:r>
            <a:r>
              <a:rPr lang="en-US" dirty="0" err="1"/>
              <a:t>begrijpen</a:t>
            </a:r>
            <a:r>
              <a:rPr lang="en-US" dirty="0"/>
              <a:t>, </a:t>
            </a:r>
            <a:r>
              <a:rPr lang="en-US" dirty="0" err="1"/>
              <a:t>vandaag</a:t>
            </a:r>
            <a:r>
              <a:rPr lang="en-US" dirty="0"/>
              <a:t> is het </a:t>
            </a:r>
            <a:r>
              <a:rPr lang="en-US" dirty="0" err="1"/>
              <a:t>doel</a:t>
            </a:r>
            <a:r>
              <a:rPr lang="en-US" dirty="0"/>
              <a:t> om </a:t>
            </a:r>
            <a:r>
              <a:rPr lang="en-US" dirty="0" err="1"/>
              <a:t>te</a:t>
            </a:r>
            <a:r>
              <a:rPr lang="en-US" dirty="0"/>
              <a:t> </a:t>
            </a:r>
            <a:r>
              <a:rPr lang="en-US" dirty="0" err="1"/>
              <a:t>leren</a:t>
            </a:r>
            <a:r>
              <a:rPr lang="en-US" dirty="0"/>
              <a:t> hoe je de feedback </a:t>
            </a:r>
            <a:r>
              <a:rPr lang="en-US" dirty="0" err="1"/>
              <a:t>kunt</a:t>
            </a:r>
            <a:r>
              <a:rPr lang="en-US" dirty="0"/>
              <a:t> </a:t>
            </a:r>
            <a:r>
              <a:rPr lang="en-US" dirty="0" err="1"/>
              <a:t>gebruiken</a:t>
            </a:r>
            <a:r>
              <a:rPr lang="en-US" dirty="0"/>
              <a:t>. We </a:t>
            </a:r>
            <a:r>
              <a:rPr lang="en-US" dirty="0" err="1"/>
              <a:t>gaan</a:t>
            </a:r>
            <a:r>
              <a:rPr lang="en-US" dirty="0"/>
              <a:t> in </a:t>
            </a:r>
            <a:r>
              <a:rPr lang="en-US" dirty="0" err="1"/>
              <a:t>tweetallen</a:t>
            </a:r>
            <a:r>
              <a:rPr lang="en-US" dirty="0"/>
              <a:t> </a:t>
            </a:r>
            <a:r>
              <a:rPr lang="en-US" dirty="0" err="1"/>
              <a:t>werken</a:t>
            </a:r>
            <a:r>
              <a:rPr lang="en-US" dirty="0"/>
              <a:t> </a:t>
            </a:r>
            <a:r>
              <a:rPr lang="en-US" dirty="0" err="1"/>
              <a:t>aan</a:t>
            </a:r>
            <a:r>
              <a:rPr lang="en-US" dirty="0"/>
              <a:t> de </a:t>
            </a:r>
            <a:r>
              <a:rPr lang="en-US" dirty="0" err="1"/>
              <a:t>volgende</a:t>
            </a:r>
            <a:r>
              <a:rPr lang="en-US" dirty="0"/>
              <a:t> </a:t>
            </a:r>
            <a:r>
              <a:rPr lang="en-US" dirty="0" err="1"/>
              <a:t>opdracht</a:t>
            </a:r>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861974-9E8E-6746-92D0-7BB71B3C7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981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Bedenk welke van de drie vragen op jou van toepassing is. Doorloop daarna of POWER of SUPER of CLOSER om zo eerst zelf aan de slag te gaan.</a:t>
            </a:r>
          </a:p>
          <a:p>
            <a:endParaRPr lang="nl-NL" dirty="0"/>
          </a:p>
          <a:p>
            <a:r>
              <a:rPr lang="nl-NL" dirty="0"/>
              <a:t>Je docent deelt het word bestand zodat je aan de slag kunt met een van de drie strategieën. </a:t>
            </a:r>
          </a:p>
          <a:p>
            <a:endParaRPr lang="nl-NL" dirty="0"/>
          </a:p>
          <a:p>
            <a:r>
              <a:rPr lang="nl-NL" dirty="0"/>
              <a:t>Studenten kunnen individueel of in tweetallen er aan werken. Het gaat niet zo zeer in deze opdracht om het opschrijven, maar het gaat om de vragen die een middel zijn om tot een specifiekere vraag te komen. </a:t>
            </a:r>
          </a:p>
          <a:p>
            <a:endParaRPr lang="nl-NL" dirty="0"/>
          </a:p>
        </p:txBody>
      </p:sp>
      <p:sp>
        <p:nvSpPr>
          <p:cNvPr id="4" name="Slide Number Placeholder 3"/>
          <p:cNvSpPr>
            <a:spLocks noGrp="1"/>
          </p:cNvSpPr>
          <p:nvPr>
            <p:ph type="sldNum" sz="quarter" idx="5"/>
          </p:nvPr>
        </p:nvSpPr>
        <p:spPr/>
        <p:txBody>
          <a:bodyPr/>
          <a:lstStyle/>
          <a:p>
            <a:fld id="{C77F9A8C-0065-4889-A6CE-9B131F05386C}" type="slidenum">
              <a:rPr lang="nl-NL" smtClean="0"/>
              <a:t>14</a:t>
            </a:fld>
            <a:endParaRPr lang="nl-NL"/>
          </a:p>
        </p:txBody>
      </p:sp>
    </p:spTree>
    <p:extLst>
      <p:ext uri="{BB962C8B-B14F-4D97-AF65-F5344CB8AC3E}">
        <p14:creationId xmlns:p14="http://schemas.microsoft.com/office/powerpoint/2010/main" val="8367726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Als je POWER of SUPER of CLOSER hebt doorlopen dan heeft dat nu een specifieke feedback vraag opgeleverd. Deze vraag kun je stellen aan de docent.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Er is nu de kans om te oefenen met deze vraag. De leerteambegeleider kan in de rol van vakdocent luisteren naar de stappen die je hebt doorlopen en de feedback vraag die je nu hebt geformuleerd.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Mocht je je feedback al hebben verwerkt, dan kun je ook een (deel van een) verbeterd lesontwerp voorleggen. Met de specifieke vraag er bij. Je oefent zo het voeren van een feedbackgesprek met je docent.  </a:t>
            </a:r>
            <a:endParaRPr lang="en-GB" dirty="0"/>
          </a:p>
          <a:p>
            <a:endParaRPr lang="en-GB" dirty="0"/>
          </a:p>
        </p:txBody>
      </p:sp>
      <p:sp>
        <p:nvSpPr>
          <p:cNvPr id="4" name="Slide Number Placeholder 3"/>
          <p:cNvSpPr>
            <a:spLocks noGrp="1"/>
          </p:cNvSpPr>
          <p:nvPr>
            <p:ph type="sldNum" sz="quarter" idx="5"/>
          </p:nvPr>
        </p:nvSpPr>
        <p:spPr/>
        <p:txBody>
          <a:bodyPr/>
          <a:lstStyle/>
          <a:p>
            <a:fld id="{C77F9A8C-0065-4889-A6CE-9B131F05386C}" type="slidenum">
              <a:rPr lang="nl-NL" smtClean="0"/>
              <a:t>15</a:t>
            </a:fld>
            <a:endParaRPr lang="nl-NL"/>
          </a:p>
        </p:txBody>
      </p:sp>
    </p:spTree>
    <p:extLst>
      <p:ext uri="{BB962C8B-B14F-4D97-AF65-F5344CB8AC3E}">
        <p14:creationId xmlns:p14="http://schemas.microsoft.com/office/powerpoint/2010/main" val="326102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C77F9A8C-0065-4889-A6CE-9B131F05386C}" type="slidenum">
              <a:rPr lang="nl-NL" smtClean="0"/>
              <a:t>16</a:t>
            </a:fld>
            <a:endParaRPr lang="nl-NL"/>
          </a:p>
        </p:txBody>
      </p:sp>
    </p:spTree>
    <p:extLst>
      <p:ext uri="{BB962C8B-B14F-4D97-AF65-F5344CB8AC3E}">
        <p14:creationId xmlns:p14="http://schemas.microsoft.com/office/powerpoint/2010/main" val="667673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nl-NL" dirty="0"/>
              <a:t>In deze les gaan we gezamenlijk kijken naar de feedback die jullie hebben gehad op je product/prestatie en hoe je die kan verwerken. Eerst staan we stil bij de vorige les over feedback begrijpen. Dan bespreken we veel gegeven feedback aan studenten. En tot slot doen we een oefening om tot een actieplan te komen. </a:t>
            </a:r>
          </a:p>
          <a:p>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24459-C975-4E5C-AD9C-81E4EDB6E5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4364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Jullie hebben feedback gehad. Als het goed is ben je de feedback eerst proberen te begrijpen, bijvoorbeeld met het feedback analyse formulier. </a:t>
            </a:r>
            <a:r>
              <a:rPr lang="en-US" dirty="0" err="1"/>
              <a:t>Daardoor</a:t>
            </a:r>
            <a:r>
              <a:rPr lang="en-US" dirty="0"/>
              <a:t> is het </a:t>
            </a:r>
            <a:r>
              <a:rPr lang="en-US" dirty="0" err="1"/>
              <a:t>hopelijk</a:t>
            </a:r>
            <a:r>
              <a:rPr lang="en-US" dirty="0"/>
              <a:t> </a:t>
            </a:r>
            <a:r>
              <a:rPr lang="en-US" dirty="0" err="1"/>
              <a:t>duidelijk</a:t>
            </a:r>
            <a:r>
              <a:rPr lang="en-US" dirty="0"/>
              <a:t> </a:t>
            </a:r>
            <a:r>
              <a:rPr lang="en-US" dirty="0" err="1"/>
              <a:t>geworden</a:t>
            </a:r>
            <a:r>
              <a:rPr lang="en-US" dirty="0"/>
              <a:t> wat met de feedback </a:t>
            </a:r>
            <a:r>
              <a:rPr lang="en-US" dirty="0" err="1"/>
              <a:t>werd</a:t>
            </a:r>
            <a:r>
              <a:rPr lang="en-US" dirty="0"/>
              <a:t> </a:t>
            </a:r>
            <a:r>
              <a:rPr lang="en-US" dirty="0" err="1"/>
              <a:t>bedoeld</a:t>
            </a:r>
            <a:r>
              <a:rPr lang="en-US" dirty="0"/>
              <a:t>. Je </a:t>
            </a:r>
            <a:r>
              <a:rPr lang="en-US" dirty="0" err="1"/>
              <a:t>hebt</a:t>
            </a:r>
            <a:r>
              <a:rPr lang="en-US" dirty="0"/>
              <a:t> </a:t>
            </a:r>
            <a:r>
              <a:rPr lang="en-US" dirty="0" err="1"/>
              <a:t>misschien</a:t>
            </a:r>
            <a:r>
              <a:rPr lang="en-US" dirty="0"/>
              <a:t> </a:t>
            </a:r>
            <a:r>
              <a:rPr lang="en-US" dirty="0" err="1"/>
              <a:t>ook</a:t>
            </a:r>
            <a:r>
              <a:rPr lang="en-US" dirty="0"/>
              <a:t> </a:t>
            </a:r>
            <a:r>
              <a:rPr lang="en-US" dirty="0" err="1"/>
              <a:t>gezien</a:t>
            </a:r>
            <a:r>
              <a:rPr lang="en-US" dirty="0"/>
              <a:t> </a:t>
            </a:r>
            <a:r>
              <a:rPr lang="en-US" dirty="0" err="1"/>
              <a:t>dat</a:t>
            </a:r>
            <a:r>
              <a:rPr lang="en-US" dirty="0"/>
              <a:t> </a:t>
            </a:r>
            <a:r>
              <a:rPr lang="en-US" dirty="0" err="1"/>
              <a:t>sommige</a:t>
            </a:r>
            <a:r>
              <a:rPr lang="en-US" dirty="0"/>
              <a:t> feedback </a:t>
            </a:r>
            <a:r>
              <a:rPr lang="en-US" dirty="0" err="1"/>
              <a:t>tegenstrijdig</a:t>
            </a:r>
            <a:r>
              <a:rPr lang="en-US" dirty="0"/>
              <a:t> was </a:t>
            </a:r>
            <a:r>
              <a:rPr lang="en-US" dirty="0" err="1"/>
              <a:t>aan</a:t>
            </a:r>
            <a:r>
              <a:rPr lang="en-US" dirty="0"/>
              <a:t> </a:t>
            </a:r>
            <a:r>
              <a:rPr lang="en-US" dirty="0" err="1"/>
              <a:t>elkaar</a:t>
            </a:r>
            <a:r>
              <a:rPr lang="en-US" dirty="0"/>
              <a:t>.</a:t>
            </a:r>
            <a:endParaRPr lang="en-GB" dirty="0"/>
          </a:p>
        </p:txBody>
      </p:sp>
      <p:sp>
        <p:nvSpPr>
          <p:cNvPr id="4" name="Slide Number Placeholder 3"/>
          <p:cNvSpPr>
            <a:spLocks noGrp="1"/>
          </p:cNvSpPr>
          <p:nvPr>
            <p:ph type="sldNum" sz="quarter" idx="5"/>
          </p:nvPr>
        </p:nvSpPr>
        <p:spPr/>
        <p:txBody>
          <a:bodyPr/>
          <a:lstStyle/>
          <a:p>
            <a:fld id="{C77F9A8C-0065-4889-A6CE-9B131F05386C}" type="slidenum">
              <a:rPr lang="nl-NL" smtClean="0"/>
              <a:t>3</a:t>
            </a:fld>
            <a:endParaRPr lang="nl-NL"/>
          </a:p>
        </p:txBody>
      </p:sp>
    </p:spTree>
    <p:extLst>
      <p:ext uri="{BB962C8B-B14F-4D97-AF65-F5344CB8AC3E}">
        <p14:creationId xmlns:p14="http://schemas.microsoft.com/office/powerpoint/2010/main" val="781391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err="1"/>
              <a:t>Daarna</a:t>
            </a:r>
            <a:r>
              <a:rPr lang="en-US" dirty="0"/>
              <a:t> ben je </a:t>
            </a:r>
            <a:r>
              <a:rPr lang="en-US" dirty="0" err="1"/>
              <a:t>als</a:t>
            </a:r>
            <a:r>
              <a:rPr lang="en-US" dirty="0"/>
              <a:t> het </a:t>
            </a:r>
            <a:r>
              <a:rPr lang="en-US" dirty="0" err="1"/>
              <a:t>goed</a:t>
            </a:r>
            <a:r>
              <a:rPr lang="en-US" dirty="0"/>
              <a:t> is de feedback </a:t>
            </a:r>
            <a:r>
              <a:rPr lang="en-US" dirty="0" err="1"/>
              <a:t>gaan</a:t>
            </a:r>
            <a:r>
              <a:rPr lang="en-US" dirty="0"/>
              <a:t> </a:t>
            </a:r>
            <a:r>
              <a:rPr lang="en-US" dirty="0" err="1"/>
              <a:t>gebruiken</a:t>
            </a:r>
            <a:r>
              <a:rPr lang="en-US" dirty="0"/>
              <a:t>. Je </a:t>
            </a:r>
            <a:r>
              <a:rPr lang="en-US" dirty="0" err="1"/>
              <a:t>hebt</a:t>
            </a:r>
            <a:r>
              <a:rPr lang="en-US" dirty="0"/>
              <a:t> je product of </a:t>
            </a:r>
            <a:r>
              <a:rPr lang="en-US" dirty="0" err="1"/>
              <a:t>prestatie</a:t>
            </a:r>
            <a:r>
              <a:rPr lang="en-US" dirty="0"/>
              <a:t> </a:t>
            </a:r>
            <a:r>
              <a:rPr lang="en-US" dirty="0" err="1"/>
              <a:t>aangepast</a:t>
            </a:r>
            <a:r>
              <a:rPr lang="en-US" dirty="0"/>
              <a:t> of </a:t>
            </a:r>
            <a:r>
              <a:rPr lang="en-US" dirty="0" err="1"/>
              <a:t>een</a:t>
            </a:r>
            <a:r>
              <a:rPr lang="en-US" dirty="0"/>
              <a:t> </a:t>
            </a:r>
            <a:r>
              <a:rPr lang="en-US" dirty="0" err="1"/>
              <a:t>nieuw</a:t>
            </a:r>
            <a:r>
              <a:rPr lang="en-US" dirty="0"/>
              <a:t> </a:t>
            </a:r>
            <a:r>
              <a:rPr lang="en-US" dirty="0" err="1"/>
              <a:t>voorstel</a:t>
            </a:r>
            <a:r>
              <a:rPr lang="en-US" dirty="0"/>
              <a:t> </a:t>
            </a:r>
            <a:r>
              <a:rPr lang="en-US" dirty="0" err="1"/>
              <a:t>gemaakt</a:t>
            </a:r>
            <a:r>
              <a:rPr lang="en-US" dirty="0"/>
              <a:t>, je bent </a:t>
            </a:r>
            <a:r>
              <a:rPr lang="en-US" dirty="0" err="1"/>
              <a:t>misschien</a:t>
            </a:r>
            <a:r>
              <a:rPr lang="en-US" dirty="0"/>
              <a:t> op </a:t>
            </a:r>
            <a:r>
              <a:rPr lang="en-US" dirty="0" err="1"/>
              <a:t>een</a:t>
            </a:r>
            <a:r>
              <a:rPr lang="en-US" dirty="0"/>
              <a:t> </a:t>
            </a:r>
            <a:r>
              <a:rPr lang="en-US" dirty="0" err="1"/>
              <a:t>andere</a:t>
            </a:r>
            <a:r>
              <a:rPr lang="en-US" dirty="0"/>
              <a:t> </a:t>
            </a:r>
            <a:r>
              <a:rPr lang="en-US" dirty="0" err="1"/>
              <a:t>manier</a:t>
            </a:r>
            <a:r>
              <a:rPr lang="en-US" dirty="0"/>
              <a:t> </a:t>
            </a:r>
            <a:r>
              <a:rPr lang="en-US" dirty="0" err="1"/>
              <a:t>gaan</a:t>
            </a:r>
            <a:r>
              <a:rPr lang="en-US" dirty="0"/>
              <a:t> stage </a:t>
            </a:r>
            <a:r>
              <a:rPr lang="en-US" dirty="0" err="1"/>
              <a:t>lopen</a:t>
            </a:r>
            <a:r>
              <a:rPr lang="en-US" dirty="0"/>
              <a:t>.  </a:t>
            </a:r>
          </a:p>
        </p:txBody>
      </p:sp>
      <p:sp>
        <p:nvSpPr>
          <p:cNvPr id="4" name="Slide Number Placeholder 3"/>
          <p:cNvSpPr>
            <a:spLocks noGrp="1"/>
          </p:cNvSpPr>
          <p:nvPr>
            <p:ph type="sldNum" sz="quarter" idx="5"/>
          </p:nvPr>
        </p:nvSpPr>
        <p:spPr/>
        <p:txBody>
          <a:bodyPr/>
          <a:lstStyle/>
          <a:p>
            <a:fld id="{87861974-9E8E-6746-92D0-7BB71B3C7E10}" type="slidenum">
              <a:rPr lang="en-US" smtClean="0"/>
              <a:t>4</a:t>
            </a:fld>
            <a:endParaRPr lang="en-US"/>
          </a:p>
        </p:txBody>
      </p:sp>
    </p:spTree>
    <p:extLst>
      <p:ext uri="{BB962C8B-B14F-4D97-AF65-F5344CB8AC3E}">
        <p14:creationId xmlns:p14="http://schemas.microsoft.com/office/powerpoint/2010/main" val="3586052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In het hele feedbackproces kunnen we 4 fases onderscheiden. De fase van feedback begrijpen, feedback gebruiken, reageren op feedback en vragen naar feedback.</a:t>
            </a:r>
          </a:p>
          <a:p>
            <a:endParaRPr lang="nl-NL" dirty="0"/>
          </a:p>
          <a:p>
            <a:r>
              <a:rPr lang="nl-NL" dirty="0"/>
              <a:t>De afgelopen weken ben je bezig geweest met het begrijpen en gebruiken van feedback.</a:t>
            </a:r>
          </a:p>
          <a:p>
            <a:endParaRPr lang="nl-NL" dirty="0"/>
          </a:p>
          <a:p>
            <a:r>
              <a:rPr lang="nl-NL" dirty="0"/>
              <a:t>Nu gaan we stilstaan bij hoe je kunt reageren op feedback en de volgende keer hoe je kunt vragen naar feedback. </a:t>
            </a:r>
            <a:endParaRPr lang="en-GB" dirty="0"/>
          </a:p>
        </p:txBody>
      </p:sp>
      <p:sp>
        <p:nvSpPr>
          <p:cNvPr id="4" name="Slide Number Placeholder 3"/>
          <p:cNvSpPr>
            <a:spLocks noGrp="1"/>
          </p:cNvSpPr>
          <p:nvPr>
            <p:ph type="sldNum" sz="quarter" idx="5"/>
          </p:nvPr>
        </p:nvSpPr>
        <p:spPr/>
        <p:txBody>
          <a:bodyPr/>
          <a:lstStyle/>
          <a:p>
            <a:fld id="{C77F9A8C-0065-4889-A6CE-9B131F05386C}" type="slidenum">
              <a:rPr lang="nl-NL" smtClean="0"/>
              <a:t>5</a:t>
            </a:fld>
            <a:endParaRPr lang="nl-NL"/>
          </a:p>
        </p:txBody>
      </p:sp>
    </p:spTree>
    <p:extLst>
      <p:ext uri="{BB962C8B-B14F-4D97-AF65-F5344CB8AC3E}">
        <p14:creationId xmlns:p14="http://schemas.microsoft.com/office/powerpoint/2010/main" val="4153134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800" b="0" i="0" u="none" strike="noStrike" baseline="0" dirty="0">
                <a:solidFill>
                  <a:srgbClr val="000000"/>
                </a:solidFill>
                <a:latin typeface="JNMNLN+Roboto"/>
              </a:rPr>
              <a:t>Je hebt de feedback gelezen en geprobeerd te gebruiken, maar je hebt misschien nog vragen over de feedback zelf of over hoe je dat kan aanpakken. </a:t>
            </a:r>
          </a:p>
          <a:p>
            <a:endParaRPr lang="nl-NL" sz="1800" b="0" i="0" u="none" strike="noStrike" baseline="0" dirty="0">
              <a:solidFill>
                <a:srgbClr val="000000"/>
              </a:solidFill>
              <a:latin typeface="JNMNLN+Roboto"/>
            </a:endParaRPr>
          </a:p>
          <a:p>
            <a:r>
              <a:rPr lang="nl-NL" sz="1800" b="0" i="0" u="none" strike="noStrike" baseline="0" dirty="0">
                <a:solidFill>
                  <a:srgbClr val="000000"/>
                </a:solidFill>
                <a:latin typeface="JNMNLN+Roboto"/>
              </a:rPr>
              <a:t>We onderscheiden drie zones van ontwikkeling waarin je je kan bevinden:</a:t>
            </a:r>
          </a:p>
          <a:p>
            <a:endParaRPr lang="nl-NL" sz="1800" b="0" i="0" u="none" strike="noStrike" baseline="0" dirty="0">
              <a:solidFill>
                <a:srgbClr val="000000"/>
              </a:solidFill>
              <a:latin typeface="JNMNLN+Roboto"/>
            </a:endParaRPr>
          </a:p>
          <a:p>
            <a:r>
              <a:rPr lang="nl-NL" sz="1800" b="1" i="0" u="none" strike="noStrike" baseline="0" dirty="0">
                <a:solidFill>
                  <a:srgbClr val="000000"/>
                </a:solidFill>
                <a:latin typeface="JNMNNC+Roboto"/>
              </a:rPr>
              <a:t>Zone van actuele ontwikkeling</a:t>
            </a:r>
            <a:r>
              <a:rPr lang="nl-NL" sz="1800" b="0" i="0" u="none" strike="noStrike" baseline="0" dirty="0">
                <a:solidFill>
                  <a:srgbClr val="000000"/>
                </a:solidFill>
                <a:latin typeface="JNMNLN+Roboto"/>
              </a:rPr>
              <a:t>: de middelste cirkel staat voor wat jij zelfstandig en zonder hulp kunt doen. Dit kun jezelf en je hebt hier alle vertrouwen in. Denk bijvoorbeeld aan het begrijpen en gebruiken van de feedback.</a:t>
            </a:r>
          </a:p>
          <a:p>
            <a:r>
              <a:rPr lang="nl-NL" sz="1800" b="1" i="0" u="none" strike="noStrike" baseline="0" dirty="0">
                <a:solidFill>
                  <a:srgbClr val="000000"/>
                </a:solidFill>
                <a:latin typeface="JNMNNC+Roboto"/>
              </a:rPr>
              <a:t>Zone van naaste ontwikkeling</a:t>
            </a:r>
            <a:r>
              <a:rPr lang="nl-NL" sz="1800" b="0" i="0" u="none" strike="noStrike" baseline="0" dirty="0">
                <a:solidFill>
                  <a:srgbClr val="000000"/>
                </a:solidFill>
                <a:latin typeface="JNMNLN+Roboto"/>
              </a:rPr>
              <a:t>: de cirkel daaromheen wordt de zone van naaste ontwikkeling genoemd en gaat over wat jij kunt met hulp van medestudenten (</a:t>
            </a:r>
            <a:r>
              <a:rPr lang="nl-NL" sz="1800" b="0" i="0" u="none" strike="noStrike" baseline="0" dirty="0" err="1">
                <a:solidFill>
                  <a:srgbClr val="000000"/>
                </a:solidFill>
                <a:latin typeface="JNMNLN+Roboto"/>
              </a:rPr>
              <a:t>peers</a:t>
            </a:r>
            <a:r>
              <a:rPr lang="nl-NL" sz="1800" b="0" i="0" u="none" strike="noStrike" baseline="0" dirty="0">
                <a:solidFill>
                  <a:srgbClr val="000000"/>
                </a:solidFill>
                <a:latin typeface="JNMNLN+Roboto"/>
              </a:rPr>
              <a:t>), docenten of stagebegeleiders. Denk bijvoorbeeld aan als je de feedback nog niet begrijpt of niet weet hoe je de feedback moet aanpakken. Dan heb je duidelijkheid nodig. </a:t>
            </a:r>
          </a:p>
          <a:p>
            <a:r>
              <a:rPr lang="nl-NL" sz="1800" b="1" i="0" u="none" strike="noStrike" baseline="0" dirty="0">
                <a:solidFill>
                  <a:srgbClr val="000000"/>
                </a:solidFill>
                <a:latin typeface="JNMNNC+Roboto"/>
              </a:rPr>
              <a:t>Paniekzone</a:t>
            </a:r>
            <a:r>
              <a:rPr lang="nl-NL" sz="1800" b="0" i="0" u="none" strike="noStrike" baseline="0" dirty="0">
                <a:solidFill>
                  <a:srgbClr val="000000"/>
                </a:solidFill>
                <a:latin typeface="JNMNLN+Roboto"/>
              </a:rPr>
              <a:t>: de buitenste cirkel is de paniekzone, waarbij je nog niet tot leren komt, zelfs niet met hulp. Als je in deze cirkel komt moet je je afvragen: </a:t>
            </a:r>
            <a:r>
              <a:rPr lang="nl-NL" sz="1800" b="0" i="0" u="none" strike="noStrike" baseline="0" dirty="0">
                <a:solidFill>
                  <a:srgbClr val="000000"/>
                </a:solidFill>
                <a:latin typeface="JNNBIK+Roboto"/>
              </a:rPr>
              <a:t>hoe komt dit nu en kan ik wellicht anders handelen om uit het paniekgevoel te komen en vooral wie kan mij hierbij helpen? Denk aan een gesprek met je studieloopbaanbegeleider of leerteambegeleider om dit te bespreken.</a:t>
            </a:r>
            <a:endParaRPr lang="en-GB" dirty="0"/>
          </a:p>
        </p:txBody>
      </p:sp>
      <p:sp>
        <p:nvSpPr>
          <p:cNvPr id="4" name="Slide Number Placeholder 3"/>
          <p:cNvSpPr>
            <a:spLocks noGrp="1"/>
          </p:cNvSpPr>
          <p:nvPr>
            <p:ph type="sldNum" sz="quarter" idx="5"/>
          </p:nvPr>
        </p:nvSpPr>
        <p:spPr/>
        <p:txBody>
          <a:bodyPr/>
          <a:lstStyle/>
          <a:p>
            <a:fld id="{C77F9A8C-0065-4889-A6CE-9B131F05386C}" type="slidenum">
              <a:rPr lang="nl-NL" smtClean="0"/>
              <a:t>6</a:t>
            </a:fld>
            <a:endParaRPr lang="nl-NL"/>
          </a:p>
        </p:txBody>
      </p:sp>
    </p:spTree>
    <p:extLst>
      <p:ext uri="{BB962C8B-B14F-4D97-AF65-F5344CB8AC3E}">
        <p14:creationId xmlns:p14="http://schemas.microsoft.com/office/powerpoint/2010/main" val="1631037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b="0" i="0" u="none" strike="noStrike" baseline="0" dirty="0">
                <a:solidFill>
                  <a:srgbClr val="000000"/>
                </a:solidFill>
                <a:latin typeface="JNMNLN+Roboto"/>
              </a:rPr>
              <a:t>Veel studenten denken dat zij de enige zijn die het lastig vinden om feedback te vragen en om de juiste vragen te stellen, die je helpen in je ontwikkeling als beginnend professional.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b="0" i="0" u="none" strike="noStrike" baseline="0" dirty="0">
              <a:solidFill>
                <a:srgbClr val="000000"/>
              </a:solidFill>
              <a:latin typeface="JNMNLN+Robot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b="0" i="0" u="none" strike="noStrike" baseline="0" dirty="0">
                <a:solidFill>
                  <a:srgbClr val="000000"/>
                </a:solidFill>
                <a:latin typeface="JNMNLN+Roboto"/>
              </a:rPr>
              <a:t>In feite hebben de meeste studenten moeite met het begrijpen of gebruiken van één of meer aspecten van hun feedback.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b="0" i="0" u="none" strike="noStrike" baseline="0" dirty="0">
              <a:solidFill>
                <a:srgbClr val="000000"/>
              </a:solidFill>
              <a:latin typeface="JNMNLN+Robot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b="0" i="0" u="none" strike="noStrike" baseline="0" dirty="0">
                <a:solidFill>
                  <a:srgbClr val="000000"/>
                </a:solidFill>
                <a:latin typeface="JNMNLN+Roboto"/>
              </a:rPr>
              <a:t>De oplossing is om jouw feedbackgever vragen te stellen over de feedback als je het niet begrijpt. Dan is het nodig om je kwetsbaar op te stellen.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b="0" i="0" u="none" strike="noStrike" baseline="0" dirty="0">
              <a:solidFill>
                <a:srgbClr val="000000"/>
              </a:solidFill>
              <a:latin typeface="JNMNLN+Robot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b="0" i="0" u="none" strike="noStrike" baseline="0" dirty="0">
                <a:solidFill>
                  <a:srgbClr val="000000"/>
                </a:solidFill>
                <a:latin typeface="JNMNLN+Roboto"/>
              </a:rPr>
              <a:t>Maar feedback leren vragen moet je leren, dus geen paniek! </a:t>
            </a:r>
            <a:endParaRPr lang="en-GB"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b="0" i="0" u="none" strike="noStrike" baseline="0" dirty="0">
              <a:solidFill>
                <a:srgbClr val="000000"/>
              </a:solidFill>
              <a:latin typeface="JNMNLN+Robot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b="0" i="0" u="none" strike="noStrike" baseline="0" dirty="0">
                <a:solidFill>
                  <a:srgbClr val="000000"/>
                </a:solidFill>
                <a:latin typeface="JNMNLN+Roboto"/>
              </a:rPr>
              <a:t>Het doel van je vragen zou moeten zijn om zoveel mogelijk antwoorden te krijgen die je helpen om in de zone van naaste ontwikkeling of actuele ontwikkeling te komen en vooral niet in de paniekzone te geraken. </a:t>
            </a:r>
          </a:p>
          <a:p>
            <a:endParaRPr lang="nl-NL" sz="1800" b="0" i="0" u="none" strike="noStrike" baseline="0" dirty="0">
              <a:solidFill>
                <a:srgbClr val="000000"/>
              </a:solidFill>
              <a:latin typeface="JNMNLN+Roboto"/>
            </a:endParaRPr>
          </a:p>
        </p:txBody>
      </p:sp>
      <p:sp>
        <p:nvSpPr>
          <p:cNvPr id="4" name="Slide Number Placeholder 3"/>
          <p:cNvSpPr>
            <a:spLocks noGrp="1"/>
          </p:cNvSpPr>
          <p:nvPr>
            <p:ph type="sldNum" sz="quarter" idx="5"/>
          </p:nvPr>
        </p:nvSpPr>
        <p:spPr/>
        <p:txBody>
          <a:bodyPr/>
          <a:lstStyle/>
          <a:p>
            <a:fld id="{C77F9A8C-0065-4889-A6CE-9B131F05386C}" type="slidenum">
              <a:rPr lang="nl-NL" smtClean="0"/>
              <a:t>7</a:t>
            </a:fld>
            <a:endParaRPr lang="nl-NL"/>
          </a:p>
        </p:txBody>
      </p:sp>
    </p:spTree>
    <p:extLst>
      <p:ext uri="{BB962C8B-B14F-4D97-AF65-F5344CB8AC3E}">
        <p14:creationId xmlns:p14="http://schemas.microsoft.com/office/powerpoint/2010/main" val="1779218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800" b="0" i="0" u="none" strike="noStrike" baseline="0" dirty="0">
                <a:solidFill>
                  <a:srgbClr val="000000"/>
                </a:solidFill>
                <a:latin typeface="JNMNLN+Roboto"/>
              </a:rPr>
              <a:t>Drie veel voorkomende vragen die studenten aan hun docenten stellen zijn deze.</a:t>
            </a:r>
          </a:p>
          <a:p>
            <a:endParaRPr lang="nl-NL" sz="1800" b="0" i="0" u="none" strike="noStrike" baseline="0" dirty="0">
              <a:solidFill>
                <a:srgbClr val="000000"/>
              </a:solidFill>
              <a:latin typeface="JNMNLN+Roboto"/>
            </a:endParaRPr>
          </a:p>
          <a:p>
            <a:r>
              <a:rPr lang="nl-NL" sz="1800" b="0" i="0" u="none" strike="noStrike" baseline="0" dirty="0">
                <a:solidFill>
                  <a:srgbClr val="000000"/>
                </a:solidFill>
                <a:latin typeface="JNMNLN+Roboto"/>
              </a:rPr>
              <a:t>Maar wanneer je een van deze drie vragen stelt aan je docent, je medestudent of stagebegeleider dan laat je het van de ander afhangen wat je moet doen. Je wordt te afhankelijk van het oordeel van de ander en dat is niet de bedoeling. Jij bent immers eigenaar van je eigen leerproces.</a:t>
            </a:r>
          </a:p>
          <a:p>
            <a:endParaRPr lang="nl-NL" sz="1800" b="0" i="0" u="none" strike="noStrike" baseline="0" dirty="0">
              <a:solidFill>
                <a:srgbClr val="000000"/>
              </a:solidFill>
              <a:latin typeface="JNMNLN+Roboto"/>
            </a:endParaRPr>
          </a:p>
          <a:p>
            <a:r>
              <a:rPr lang="nl-NL" sz="1800" b="0" i="0" u="none" strike="noStrike" baseline="0" dirty="0">
                <a:solidFill>
                  <a:srgbClr val="000000"/>
                </a:solidFill>
                <a:latin typeface="JNMNLN+Roboto"/>
              </a:rPr>
              <a:t>Als je een gerichte feedbackvraag formuleert, krijg je een reactie die bijdraagt aan jouw ontwikkeling. Het stellen van de juiste vraag, vergt oefening. We gaan je laten kennismaken met drie ezelsbruggetjes: POWER, CLOSER en SUPER.</a:t>
            </a:r>
          </a:p>
          <a:p>
            <a:endParaRPr lang="nl-NL" sz="1800" b="0" i="0" u="none" strike="noStrike" baseline="0" dirty="0">
              <a:solidFill>
                <a:srgbClr val="000000"/>
              </a:solidFill>
              <a:latin typeface="JNMNLN+Roboto"/>
            </a:endParaRPr>
          </a:p>
        </p:txBody>
      </p:sp>
      <p:sp>
        <p:nvSpPr>
          <p:cNvPr id="4" name="Slide Number Placeholder 3"/>
          <p:cNvSpPr>
            <a:spLocks noGrp="1"/>
          </p:cNvSpPr>
          <p:nvPr>
            <p:ph type="sldNum" sz="quarter" idx="5"/>
          </p:nvPr>
        </p:nvSpPr>
        <p:spPr/>
        <p:txBody>
          <a:bodyPr/>
          <a:lstStyle/>
          <a:p>
            <a:fld id="{C77F9A8C-0065-4889-A6CE-9B131F05386C}" type="slidenum">
              <a:rPr lang="nl-NL" smtClean="0"/>
              <a:t>8</a:t>
            </a:fld>
            <a:endParaRPr lang="nl-NL"/>
          </a:p>
        </p:txBody>
      </p:sp>
    </p:spTree>
    <p:extLst>
      <p:ext uri="{BB962C8B-B14F-4D97-AF65-F5344CB8AC3E}">
        <p14:creationId xmlns:p14="http://schemas.microsoft.com/office/powerpoint/2010/main" val="4187157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800" b="0" i="0" u="none" strike="noStrike" baseline="0" dirty="0">
                <a:solidFill>
                  <a:srgbClr val="000000"/>
                </a:solidFill>
                <a:latin typeface="JNNBIK+Roboto"/>
              </a:rPr>
              <a:t>‘Ik loop vast, wat moet ik doen?’ is een veel gestelde vraag van studenten. In plaats van deze vraag </a:t>
            </a:r>
            <a:r>
              <a:rPr lang="nl-NL" sz="1800" b="0" i="0" u="none" strike="noStrike" baseline="0" dirty="0">
                <a:solidFill>
                  <a:srgbClr val="000000"/>
                </a:solidFill>
                <a:latin typeface="JNMNLN+Roboto"/>
              </a:rPr>
              <a:t>kun je als student ook laten zien hoe ver je zelf al bent gekomen en vraag je daarna pas om feedback. </a:t>
            </a:r>
          </a:p>
          <a:p>
            <a:endParaRPr lang="nl-NL" sz="1800" b="0" i="0" u="none" strike="noStrike" baseline="0" dirty="0">
              <a:solidFill>
                <a:srgbClr val="000000"/>
              </a:solidFill>
              <a:latin typeface="JNMNLN+Roboto"/>
            </a:endParaRPr>
          </a:p>
          <a:p>
            <a:r>
              <a:rPr lang="nl-NL" sz="1800" b="0" i="0" u="none" strike="noStrike" baseline="0" dirty="0">
                <a:solidFill>
                  <a:srgbClr val="000000"/>
                </a:solidFill>
                <a:latin typeface="JNMNLN+Roboto"/>
              </a:rPr>
              <a:t>Die feedbackvraag stel je dan aan je </a:t>
            </a:r>
            <a:r>
              <a:rPr lang="nl-NL" sz="1800" b="0" i="0" u="none" strike="noStrike" baseline="0" dirty="0" err="1">
                <a:solidFill>
                  <a:srgbClr val="000000"/>
                </a:solidFill>
                <a:latin typeface="JNMNLN+Roboto"/>
              </a:rPr>
              <a:t>peers</a:t>
            </a:r>
            <a:r>
              <a:rPr lang="nl-NL" sz="1800" b="0" i="0" u="none" strike="noStrike" baseline="0" dirty="0">
                <a:solidFill>
                  <a:srgbClr val="000000"/>
                </a:solidFill>
                <a:latin typeface="JNMNLN+Roboto"/>
              </a:rPr>
              <a:t>, docenten of praktijkopleider. </a:t>
            </a:r>
          </a:p>
          <a:p>
            <a:r>
              <a:rPr lang="nl-NL" sz="1800" b="0" i="0" u="none" strike="noStrike" baseline="0" dirty="0">
                <a:solidFill>
                  <a:srgbClr val="000000"/>
                </a:solidFill>
                <a:latin typeface="JNMNLN+Roboto"/>
              </a:rPr>
              <a:t>Met </a:t>
            </a:r>
            <a:r>
              <a:rPr lang="nl-NL" sz="1800" b="1" i="0" u="none" strike="noStrike" baseline="0" dirty="0">
                <a:solidFill>
                  <a:srgbClr val="000000"/>
                </a:solidFill>
                <a:latin typeface="JNMNNC+Roboto"/>
              </a:rPr>
              <a:t>POWER </a:t>
            </a:r>
            <a:r>
              <a:rPr lang="nl-NL" sz="1800" b="0" i="0" u="none" strike="noStrike" baseline="0" dirty="0">
                <a:solidFill>
                  <a:srgbClr val="000000"/>
                </a:solidFill>
                <a:latin typeface="JNMNLN+Roboto"/>
              </a:rPr>
              <a:t>als ezelsbruggetje, kun je jouw feedbackvraag scherp krijgen.</a:t>
            </a:r>
            <a:endParaRPr lang="en-GB" dirty="0"/>
          </a:p>
        </p:txBody>
      </p:sp>
      <p:sp>
        <p:nvSpPr>
          <p:cNvPr id="4" name="Slide Number Placeholder 3"/>
          <p:cNvSpPr>
            <a:spLocks noGrp="1"/>
          </p:cNvSpPr>
          <p:nvPr>
            <p:ph type="sldNum" sz="quarter" idx="5"/>
          </p:nvPr>
        </p:nvSpPr>
        <p:spPr/>
        <p:txBody>
          <a:bodyPr/>
          <a:lstStyle/>
          <a:p>
            <a:fld id="{C77F9A8C-0065-4889-A6CE-9B131F05386C}" type="slidenum">
              <a:rPr lang="nl-NL" smtClean="0"/>
              <a:t>9</a:t>
            </a:fld>
            <a:endParaRPr lang="nl-NL"/>
          </a:p>
        </p:txBody>
      </p:sp>
    </p:spTree>
    <p:extLst>
      <p:ext uri="{BB962C8B-B14F-4D97-AF65-F5344CB8AC3E}">
        <p14:creationId xmlns:p14="http://schemas.microsoft.com/office/powerpoint/2010/main" val="3622512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CC4F6-86D1-4920-97A4-6BB76EF7EF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a:extLst>
              <a:ext uri="{FF2B5EF4-FFF2-40B4-BE49-F238E27FC236}">
                <a16:creationId xmlns:a16="http://schemas.microsoft.com/office/drawing/2014/main" id="{C1C06576-15A4-42AD-B9DA-A338758072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a:extLst>
              <a:ext uri="{FF2B5EF4-FFF2-40B4-BE49-F238E27FC236}">
                <a16:creationId xmlns:a16="http://schemas.microsoft.com/office/drawing/2014/main" id="{5A9A2CC6-0E2C-4064-8556-08544685C570}"/>
              </a:ext>
            </a:extLst>
          </p:cNvPr>
          <p:cNvSpPr>
            <a:spLocks noGrp="1"/>
          </p:cNvSpPr>
          <p:nvPr>
            <p:ph type="dt" sz="half" idx="10"/>
          </p:nvPr>
        </p:nvSpPr>
        <p:spPr/>
        <p:txBody>
          <a:bodyPr/>
          <a:lstStyle/>
          <a:p>
            <a:fld id="{B2E38252-6425-48C8-9599-60BD7BFC2CBE}" type="datetimeFigureOut">
              <a:rPr lang="nl-NL" smtClean="0"/>
              <a:t>4-2-2024</a:t>
            </a:fld>
            <a:endParaRPr lang="nl-NL"/>
          </a:p>
        </p:txBody>
      </p:sp>
      <p:sp>
        <p:nvSpPr>
          <p:cNvPr id="5" name="Footer Placeholder 4">
            <a:extLst>
              <a:ext uri="{FF2B5EF4-FFF2-40B4-BE49-F238E27FC236}">
                <a16:creationId xmlns:a16="http://schemas.microsoft.com/office/drawing/2014/main" id="{87A0C6C1-B6C2-493C-BBD7-05BC9F448649}"/>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E20DA34A-F20E-4026-B5BE-8174FDB99268}"/>
              </a:ext>
            </a:extLst>
          </p:cNvPr>
          <p:cNvSpPr>
            <a:spLocks noGrp="1"/>
          </p:cNvSpPr>
          <p:nvPr>
            <p:ph type="sldNum" sz="quarter" idx="12"/>
          </p:nvPr>
        </p:nvSpPr>
        <p:spPr/>
        <p:txBody>
          <a:bodyPr/>
          <a:lstStyle/>
          <a:p>
            <a:fld id="{A516359E-6E63-4699-A572-807BC0B53FE6}" type="slidenum">
              <a:rPr lang="nl-NL" smtClean="0"/>
              <a:t>‹#›</a:t>
            </a:fld>
            <a:endParaRPr lang="nl-NL"/>
          </a:p>
        </p:txBody>
      </p:sp>
    </p:spTree>
    <p:extLst>
      <p:ext uri="{BB962C8B-B14F-4D97-AF65-F5344CB8AC3E}">
        <p14:creationId xmlns:p14="http://schemas.microsoft.com/office/powerpoint/2010/main" val="2391655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67E5D-94AA-4C36-9DBF-C9D9C262ED1A}"/>
              </a:ext>
            </a:extLst>
          </p:cNvPr>
          <p:cNvSpPr>
            <a:spLocks noGrp="1"/>
          </p:cNvSpPr>
          <p:nvPr>
            <p:ph type="title"/>
          </p:nvPr>
        </p:nvSpPr>
        <p:spPr/>
        <p:txBody>
          <a:bodyPr/>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6F806701-D1BA-4781-8C6F-7CDE99BC3D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9CCF6089-21D9-4E58-BD71-75C657B0DEE3}"/>
              </a:ext>
            </a:extLst>
          </p:cNvPr>
          <p:cNvSpPr>
            <a:spLocks noGrp="1"/>
          </p:cNvSpPr>
          <p:nvPr>
            <p:ph type="dt" sz="half" idx="10"/>
          </p:nvPr>
        </p:nvSpPr>
        <p:spPr/>
        <p:txBody>
          <a:bodyPr/>
          <a:lstStyle/>
          <a:p>
            <a:fld id="{B2E38252-6425-48C8-9599-60BD7BFC2CBE}" type="datetimeFigureOut">
              <a:rPr lang="nl-NL" smtClean="0"/>
              <a:t>4-2-2024</a:t>
            </a:fld>
            <a:endParaRPr lang="nl-NL"/>
          </a:p>
        </p:txBody>
      </p:sp>
      <p:sp>
        <p:nvSpPr>
          <p:cNvPr id="5" name="Footer Placeholder 4">
            <a:extLst>
              <a:ext uri="{FF2B5EF4-FFF2-40B4-BE49-F238E27FC236}">
                <a16:creationId xmlns:a16="http://schemas.microsoft.com/office/drawing/2014/main" id="{FADA360A-B1B2-4F4C-A2EF-F79424185A34}"/>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4ED4F9AC-0388-4BCF-9D38-F3C0AF62EC39}"/>
              </a:ext>
            </a:extLst>
          </p:cNvPr>
          <p:cNvSpPr>
            <a:spLocks noGrp="1"/>
          </p:cNvSpPr>
          <p:nvPr>
            <p:ph type="sldNum" sz="quarter" idx="12"/>
          </p:nvPr>
        </p:nvSpPr>
        <p:spPr/>
        <p:txBody>
          <a:bodyPr/>
          <a:lstStyle/>
          <a:p>
            <a:fld id="{A516359E-6E63-4699-A572-807BC0B53FE6}" type="slidenum">
              <a:rPr lang="nl-NL" smtClean="0"/>
              <a:t>‹#›</a:t>
            </a:fld>
            <a:endParaRPr lang="nl-NL"/>
          </a:p>
        </p:txBody>
      </p:sp>
    </p:spTree>
    <p:extLst>
      <p:ext uri="{BB962C8B-B14F-4D97-AF65-F5344CB8AC3E}">
        <p14:creationId xmlns:p14="http://schemas.microsoft.com/office/powerpoint/2010/main" val="4217702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86BE63-3093-4D88-87CB-B01B73219F4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F36077F2-D9F7-4D00-8745-598AA3BCFD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95E9F950-D78C-45A9-A2C4-227196BB9C98}"/>
              </a:ext>
            </a:extLst>
          </p:cNvPr>
          <p:cNvSpPr>
            <a:spLocks noGrp="1"/>
          </p:cNvSpPr>
          <p:nvPr>
            <p:ph type="dt" sz="half" idx="10"/>
          </p:nvPr>
        </p:nvSpPr>
        <p:spPr/>
        <p:txBody>
          <a:bodyPr/>
          <a:lstStyle/>
          <a:p>
            <a:fld id="{B2E38252-6425-48C8-9599-60BD7BFC2CBE}" type="datetimeFigureOut">
              <a:rPr lang="nl-NL" smtClean="0"/>
              <a:t>4-2-2024</a:t>
            </a:fld>
            <a:endParaRPr lang="nl-NL"/>
          </a:p>
        </p:txBody>
      </p:sp>
      <p:sp>
        <p:nvSpPr>
          <p:cNvPr id="5" name="Footer Placeholder 4">
            <a:extLst>
              <a:ext uri="{FF2B5EF4-FFF2-40B4-BE49-F238E27FC236}">
                <a16:creationId xmlns:a16="http://schemas.microsoft.com/office/drawing/2014/main" id="{07FB00AC-583D-4AAD-865F-AE9BF0247518}"/>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FE617AC6-8F8D-4B98-AF09-BA420A28DF0E}"/>
              </a:ext>
            </a:extLst>
          </p:cNvPr>
          <p:cNvSpPr>
            <a:spLocks noGrp="1"/>
          </p:cNvSpPr>
          <p:nvPr>
            <p:ph type="sldNum" sz="quarter" idx="12"/>
          </p:nvPr>
        </p:nvSpPr>
        <p:spPr/>
        <p:txBody>
          <a:bodyPr/>
          <a:lstStyle/>
          <a:p>
            <a:fld id="{A516359E-6E63-4699-A572-807BC0B53FE6}" type="slidenum">
              <a:rPr lang="nl-NL" smtClean="0"/>
              <a:t>‹#›</a:t>
            </a:fld>
            <a:endParaRPr lang="nl-NL"/>
          </a:p>
        </p:txBody>
      </p:sp>
    </p:spTree>
    <p:extLst>
      <p:ext uri="{BB962C8B-B14F-4D97-AF65-F5344CB8AC3E}">
        <p14:creationId xmlns:p14="http://schemas.microsoft.com/office/powerpoint/2010/main" val="3924951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dia">
    <p:spTree>
      <p:nvGrpSpPr>
        <p:cNvPr id="1" name=""/>
        <p:cNvGrpSpPr/>
        <p:nvPr/>
      </p:nvGrpSpPr>
      <p:grpSpPr>
        <a:xfrm>
          <a:off x="0" y="0"/>
          <a:ext cx="0" cy="0"/>
          <a:chOff x="0" y="0"/>
          <a:chExt cx="0" cy="0"/>
        </a:xfrm>
      </p:grpSpPr>
      <p:sp>
        <p:nvSpPr>
          <p:cNvPr id="90" name="Rectangle 89">
            <a:extLst>
              <a:ext uri="{FF2B5EF4-FFF2-40B4-BE49-F238E27FC236}">
                <a16:creationId xmlns:a16="http://schemas.microsoft.com/office/drawing/2014/main" id="{A157B720-52B7-804C-A0D3-E1214CD524D4}"/>
              </a:ext>
            </a:extLst>
          </p:cNvPr>
          <p:cNvSpPr/>
          <p:nvPr userDrawn="1"/>
        </p:nvSpPr>
        <p:spPr>
          <a:xfrm>
            <a:off x="0" y="2"/>
            <a:ext cx="6096000" cy="5661025"/>
          </a:xfrm>
          <a:prstGeom prst="rect">
            <a:avLst/>
          </a:prstGeom>
          <a:solidFill>
            <a:srgbClr val="ED0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sp>
        <p:nvSpPr>
          <p:cNvPr id="2" name="Title 1">
            <a:extLst>
              <a:ext uri="{FF2B5EF4-FFF2-40B4-BE49-F238E27FC236}">
                <a16:creationId xmlns:a16="http://schemas.microsoft.com/office/drawing/2014/main" id="{EC048753-774D-8743-964C-36B63EB182A5}"/>
              </a:ext>
            </a:extLst>
          </p:cNvPr>
          <p:cNvSpPr>
            <a:spLocks noGrp="1"/>
          </p:cNvSpPr>
          <p:nvPr>
            <p:ph type="ctrTitle"/>
          </p:nvPr>
        </p:nvSpPr>
        <p:spPr>
          <a:xfrm>
            <a:off x="550863" y="476252"/>
            <a:ext cx="5040311" cy="3566407"/>
          </a:xfrm>
        </p:spPr>
        <p:txBody>
          <a:bodyPr anchor="t">
            <a:normAutofit/>
          </a:bodyPr>
          <a:lstStyle>
            <a:lvl1pPr algn="l">
              <a:lnSpc>
                <a:spcPct val="100000"/>
              </a:lnSpc>
              <a:defRPr sz="4125">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CABE572-709C-644D-AC4C-63C4300BE961}"/>
              </a:ext>
            </a:extLst>
          </p:cNvPr>
          <p:cNvSpPr>
            <a:spLocks noGrp="1"/>
          </p:cNvSpPr>
          <p:nvPr>
            <p:ph type="subTitle" idx="1"/>
          </p:nvPr>
        </p:nvSpPr>
        <p:spPr>
          <a:xfrm>
            <a:off x="550864" y="4374078"/>
            <a:ext cx="5038381" cy="365125"/>
          </a:xfrm>
        </p:spPr>
        <p:txBody>
          <a:bodyPr>
            <a:normAutofit/>
          </a:bodyPr>
          <a:lstStyle>
            <a:lvl1pPr marL="0" indent="0" algn="l">
              <a:buNone/>
              <a:defRPr sz="1575" b="1" i="0">
                <a:solidFill>
                  <a:schemeClr val="bg1"/>
                </a:solidFill>
                <a:latin typeface="Arial Black"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9" name="Text Placeholder 18">
            <a:extLst>
              <a:ext uri="{FF2B5EF4-FFF2-40B4-BE49-F238E27FC236}">
                <a16:creationId xmlns:a16="http://schemas.microsoft.com/office/drawing/2014/main" id="{459EA1FD-E0A8-2242-A5C3-2C1FF8B3694F}"/>
              </a:ext>
            </a:extLst>
          </p:cNvPr>
          <p:cNvSpPr>
            <a:spLocks noGrp="1"/>
          </p:cNvSpPr>
          <p:nvPr>
            <p:ph type="body" sz="quarter" idx="13"/>
          </p:nvPr>
        </p:nvSpPr>
        <p:spPr>
          <a:xfrm>
            <a:off x="550877" y="4714323"/>
            <a:ext cx="5040299" cy="365125"/>
          </a:xfrm>
        </p:spPr>
        <p:txBody>
          <a:bodyPr>
            <a:normAutofit/>
          </a:bodyPr>
          <a:lstStyle>
            <a:lvl1pPr marL="0" indent="0">
              <a:buFontTx/>
              <a:buNone/>
              <a:defRPr lang="en-US" sz="1575" b="0" i="0" kern="1200" dirty="0">
                <a:solidFill>
                  <a:schemeClr val="bg1"/>
                </a:solidFill>
                <a:latin typeface="Arial" panose="020B0604020202020204" pitchFamily="34" charset="0"/>
                <a:ea typeface="+mn-ea"/>
                <a:cs typeface="+mn-cs"/>
              </a:defRPr>
            </a:lvl1pPr>
          </a:lstStyle>
          <a:p>
            <a:pPr lvl="0"/>
            <a:r>
              <a:rPr lang="en-US"/>
              <a:t>Click to edit Master text styles</a:t>
            </a:r>
          </a:p>
        </p:txBody>
      </p:sp>
      <p:sp>
        <p:nvSpPr>
          <p:cNvPr id="21" name="Picture Placeholder 20">
            <a:extLst>
              <a:ext uri="{FF2B5EF4-FFF2-40B4-BE49-F238E27FC236}">
                <a16:creationId xmlns:a16="http://schemas.microsoft.com/office/drawing/2014/main" id="{3F5BB4F2-4F6D-2443-9267-1938424A8A98}"/>
              </a:ext>
            </a:extLst>
          </p:cNvPr>
          <p:cNvSpPr>
            <a:spLocks noGrp="1"/>
          </p:cNvSpPr>
          <p:nvPr>
            <p:ph type="pic" sz="quarter" idx="14"/>
          </p:nvPr>
        </p:nvSpPr>
        <p:spPr>
          <a:xfrm>
            <a:off x="6096000" y="2"/>
            <a:ext cx="6096000" cy="5661025"/>
          </a:xfrm>
          <a:solidFill>
            <a:schemeClr val="bg2"/>
          </a:solidFill>
        </p:spPr>
        <p:txBody>
          <a:bodyPr/>
          <a:lstStyle>
            <a:lvl1pPr marL="0" indent="0">
              <a:buNone/>
              <a:defRPr/>
            </a:lvl1pPr>
          </a:lstStyle>
          <a:p>
            <a:r>
              <a:rPr lang="en-US"/>
              <a:t>Click icon to add picture</a:t>
            </a:r>
            <a:endParaRPr lang="en-US" dirty="0"/>
          </a:p>
        </p:txBody>
      </p:sp>
      <p:grpSp>
        <p:nvGrpSpPr>
          <p:cNvPr id="4" name="Group 3">
            <a:extLst>
              <a:ext uri="{FF2B5EF4-FFF2-40B4-BE49-F238E27FC236}">
                <a16:creationId xmlns:a16="http://schemas.microsoft.com/office/drawing/2014/main" id="{7C9CD55D-D706-2F41-A5BD-14240E79B9CE}"/>
              </a:ext>
            </a:extLst>
          </p:cNvPr>
          <p:cNvGrpSpPr/>
          <p:nvPr userDrawn="1"/>
        </p:nvGrpSpPr>
        <p:grpSpPr>
          <a:xfrm>
            <a:off x="550865" y="6001272"/>
            <a:ext cx="1898159" cy="463885"/>
            <a:chOff x="612356" y="5989450"/>
            <a:chExt cx="1898159" cy="463885"/>
          </a:xfrm>
        </p:grpSpPr>
        <p:sp>
          <p:nvSpPr>
            <p:cNvPr id="50" name="Shape">
              <a:extLst>
                <a:ext uri="{FF2B5EF4-FFF2-40B4-BE49-F238E27FC236}">
                  <a16:creationId xmlns:a16="http://schemas.microsoft.com/office/drawing/2014/main" id="{B7FA90FF-C68E-1E45-8E83-1534D026AC0F}"/>
                </a:ext>
              </a:extLst>
            </p:cNvPr>
            <p:cNvSpPr/>
            <p:nvPr userDrawn="1"/>
          </p:nvSpPr>
          <p:spPr>
            <a:xfrm>
              <a:off x="765063" y="5992444"/>
              <a:ext cx="76391" cy="19092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accent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sp>
          <p:nvSpPr>
            <p:cNvPr id="51" name="Shape">
              <a:extLst>
                <a:ext uri="{FF2B5EF4-FFF2-40B4-BE49-F238E27FC236}">
                  <a16:creationId xmlns:a16="http://schemas.microsoft.com/office/drawing/2014/main" id="{30A6A744-722A-F445-8733-37C519CF8B65}"/>
                </a:ext>
              </a:extLst>
            </p:cNvPr>
            <p:cNvSpPr/>
            <p:nvPr userDrawn="1"/>
          </p:nvSpPr>
          <p:spPr>
            <a:xfrm>
              <a:off x="765063" y="6258933"/>
              <a:ext cx="76391" cy="19095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accent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sp>
          <p:nvSpPr>
            <p:cNvPr id="52" name="Shape">
              <a:extLst>
                <a:ext uri="{FF2B5EF4-FFF2-40B4-BE49-F238E27FC236}">
                  <a16:creationId xmlns:a16="http://schemas.microsoft.com/office/drawing/2014/main" id="{6AB8E0E4-4143-B142-939F-21D1A2F68B8D}"/>
                </a:ext>
              </a:extLst>
            </p:cNvPr>
            <p:cNvSpPr/>
            <p:nvPr userDrawn="1"/>
          </p:nvSpPr>
          <p:spPr>
            <a:xfrm>
              <a:off x="612356" y="5992444"/>
              <a:ext cx="76391" cy="45827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accent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sp>
          <p:nvSpPr>
            <p:cNvPr id="53" name="Shape">
              <a:extLst>
                <a:ext uri="{FF2B5EF4-FFF2-40B4-BE49-F238E27FC236}">
                  <a16:creationId xmlns:a16="http://schemas.microsoft.com/office/drawing/2014/main" id="{1FD02E03-8E28-5F4C-A93B-6BD1EA6D061B}"/>
                </a:ext>
              </a:extLst>
            </p:cNvPr>
            <p:cNvSpPr/>
            <p:nvPr userDrawn="1"/>
          </p:nvSpPr>
          <p:spPr>
            <a:xfrm>
              <a:off x="917770" y="5992444"/>
              <a:ext cx="229211" cy="343716"/>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799"/>
                    <a:pt x="10801" y="16799"/>
                  </a:cubicBezTo>
                  <a:cubicBezTo>
                    <a:pt x="8807" y="16799"/>
                    <a:pt x="7202" y="15724"/>
                    <a:pt x="7202" y="14399"/>
                  </a:cubicBezTo>
                  <a:lnTo>
                    <a:pt x="7202" y="0"/>
                  </a:lnTo>
                  <a:lnTo>
                    <a:pt x="4"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rgbClr val="ED0010"/>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sp>
          <p:nvSpPr>
            <p:cNvPr id="48" name="Freeform 47">
              <a:extLst>
                <a:ext uri="{FF2B5EF4-FFF2-40B4-BE49-F238E27FC236}">
                  <a16:creationId xmlns:a16="http://schemas.microsoft.com/office/drawing/2014/main" id="{D0F42141-6C0F-3C42-80F0-19E25BB873AE}"/>
                </a:ext>
              </a:extLst>
            </p:cNvPr>
            <p:cNvSpPr/>
            <p:nvPr userDrawn="1"/>
          </p:nvSpPr>
          <p:spPr>
            <a:xfrm>
              <a:off x="1299537" y="5989450"/>
              <a:ext cx="1210978" cy="195118"/>
            </a:xfrm>
            <a:custGeom>
              <a:avLst/>
              <a:gdLst>
                <a:gd name="connsiteX0" fmla="*/ 1045838 w 1210978"/>
                <a:gd name="connsiteY0" fmla="*/ 29584 h 195118"/>
                <a:gd name="connsiteX1" fmla="*/ 1030072 w 1210978"/>
                <a:gd name="connsiteY1" fmla="*/ 46431 h 195118"/>
                <a:gd name="connsiteX2" fmla="*/ 1030072 w 1210978"/>
                <a:gd name="connsiteY2" fmla="*/ 148696 h 195118"/>
                <a:gd name="connsiteX3" fmla="*/ 1045838 w 1210978"/>
                <a:gd name="connsiteY3" fmla="*/ 165281 h 195118"/>
                <a:gd name="connsiteX4" fmla="*/ 1061587 w 1210978"/>
                <a:gd name="connsiteY4" fmla="*/ 148696 h 195118"/>
                <a:gd name="connsiteX5" fmla="*/ 1061587 w 1210978"/>
                <a:gd name="connsiteY5" fmla="*/ 46431 h 195118"/>
                <a:gd name="connsiteX6" fmla="*/ 1045838 w 1210978"/>
                <a:gd name="connsiteY6" fmla="*/ 29584 h 195118"/>
                <a:gd name="connsiteX7" fmla="*/ 918583 w 1210978"/>
                <a:gd name="connsiteY7" fmla="*/ 29584 h 195118"/>
                <a:gd name="connsiteX8" fmla="*/ 902830 w 1210978"/>
                <a:gd name="connsiteY8" fmla="*/ 46431 h 195118"/>
                <a:gd name="connsiteX9" fmla="*/ 902830 w 1210978"/>
                <a:gd name="connsiteY9" fmla="*/ 148696 h 195118"/>
                <a:gd name="connsiteX10" fmla="*/ 918583 w 1210978"/>
                <a:gd name="connsiteY10" fmla="*/ 165281 h 195118"/>
                <a:gd name="connsiteX11" fmla="*/ 934332 w 1210978"/>
                <a:gd name="connsiteY11" fmla="*/ 148696 h 195118"/>
                <a:gd name="connsiteX12" fmla="*/ 934332 w 1210978"/>
                <a:gd name="connsiteY12" fmla="*/ 46431 h 195118"/>
                <a:gd name="connsiteX13" fmla="*/ 918583 w 1210978"/>
                <a:gd name="connsiteY13" fmla="*/ 29584 h 195118"/>
                <a:gd name="connsiteX14" fmla="*/ 174510 w 1210978"/>
                <a:gd name="connsiteY14" fmla="*/ 29584 h 195118"/>
                <a:gd name="connsiteX15" fmla="*/ 158757 w 1210978"/>
                <a:gd name="connsiteY15" fmla="*/ 46431 h 195118"/>
                <a:gd name="connsiteX16" fmla="*/ 158757 w 1210978"/>
                <a:gd name="connsiteY16" fmla="*/ 148696 h 195118"/>
                <a:gd name="connsiteX17" fmla="*/ 174510 w 1210978"/>
                <a:gd name="connsiteY17" fmla="*/ 165281 h 195118"/>
                <a:gd name="connsiteX18" fmla="*/ 190272 w 1210978"/>
                <a:gd name="connsiteY18" fmla="*/ 148696 h 195118"/>
                <a:gd name="connsiteX19" fmla="*/ 190272 w 1210978"/>
                <a:gd name="connsiteY19" fmla="*/ 46431 h 195118"/>
                <a:gd name="connsiteX20" fmla="*/ 174510 w 1210978"/>
                <a:gd name="connsiteY20" fmla="*/ 29584 h 195118"/>
                <a:gd name="connsiteX21" fmla="*/ 1125839 w 1210978"/>
                <a:gd name="connsiteY21" fmla="*/ 2994 h 195118"/>
                <a:gd name="connsiteX22" fmla="*/ 1157352 w 1210978"/>
                <a:gd name="connsiteY22" fmla="*/ 2994 h 195118"/>
                <a:gd name="connsiteX23" fmla="*/ 1157352 w 1210978"/>
                <a:gd name="connsiteY23" fmla="*/ 164396 h 195118"/>
                <a:gd name="connsiteX24" fmla="*/ 1210978 w 1210978"/>
                <a:gd name="connsiteY24" fmla="*/ 164396 h 195118"/>
                <a:gd name="connsiteX25" fmla="*/ 1210978 w 1210978"/>
                <a:gd name="connsiteY25" fmla="*/ 193688 h 195118"/>
                <a:gd name="connsiteX26" fmla="*/ 1125839 w 1210978"/>
                <a:gd name="connsiteY26" fmla="*/ 193688 h 195118"/>
                <a:gd name="connsiteX27" fmla="*/ 744072 w 1210978"/>
                <a:gd name="connsiteY27" fmla="*/ 2994 h 195118"/>
                <a:gd name="connsiteX28" fmla="*/ 775587 w 1210978"/>
                <a:gd name="connsiteY28" fmla="*/ 2994 h 195118"/>
                <a:gd name="connsiteX29" fmla="*/ 775587 w 1210978"/>
                <a:gd name="connsiteY29" fmla="*/ 82026 h 195118"/>
                <a:gd name="connsiteX30" fmla="*/ 807101 w 1210978"/>
                <a:gd name="connsiteY30" fmla="*/ 82026 h 195118"/>
                <a:gd name="connsiteX31" fmla="*/ 807101 w 1210978"/>
                <a:gd name="connsiteY31" fmla="*/ 2994 h 195118"/>
                <a:gd name="connsiteX32" fmla="*/ 838603 w 1210978"/>
                <a:gd name="connsiteY32" fmla="*/ 2994 h 195118"/>
                <a:gd name="connsiteX33" fmla="*/ 838603 w 1210978"/>
                <a:gd name="connsiteY33" fmla="*/ 193688 h 195118"/>
                <a:gd name="connsiteX34" fmla="*/ 807101 w 1210978"/>
                <a:gd name="connsiteY34" fmla="*/ 193688 h 195118"/>
                <a:gd name="connsiteX35" fmla="*/ 807101 w 1210978"/>
                <a:gd name="connsiteY35" fmla="*/ 111328 h 195118"/>
                <a:gd name="connsiteX36" fmla="*/ 775587 w 1210978"/>
                <a:gd name="connsiteY36" fmla="*/ 111328 h 195118"/>
                <a:gd name="connsiteX37" fmla="*/ 775587 w 1210978"/>
                <a:gd name="connsiteY37" fmla="*/ 193688 h 195118"/>
                <a:gd name="connsiteX38" fmla="*/ 744072 w 1210978"/>
                <a:gd name="connsiteY38" fmla="*/ 193688 h 195118"/>
                <a:gd name="connsiteX39" fmla="*/ 381767 w 1210978"/>
                <a:gd name="connsiteY39" fmla="*/ 2994 h 195118"/>
                <a:gd name="connsiteX40" fmla="*/ 466881 w 1210978"/>
                <a:gd name="connsiteY40" fmla="*/ 2994 h 195118"/>
                <a:gd name="connsiteX41" fmla="*/ 466881 w 1210978"/>
                <a:gd name="connsiteY41" fmla="*/ 32287 h 195118"/>
                <a:gd name="connsiteX42" fmla="*/ 413255 w 1210978"/>
                <a:gd name="connsiteY42" fmla="*/ 32287 h 195118"/>
                <a:gd name="connsiteX43" fmla="*/ 413255 w 1210978"/>
                <a:gd name="connsiteY43" fmla="*/ 82026 h 195118"/>
                <a:gd name="connsiteX44" fmla="*/ 458602 w 1210978"/>
                <a:gd name="connsiteY44" fmla="*/ 82026 h 195118"/>
                <a:gd name="connsiteX45" fmla="*/ 458602 w 1210978"/>
                <a:gd name="connsiteY45" fmla="*/ 111328 h 195118"/>
                <a:gd name="connsiteX46" fmla="*/ 413255 w 1210978"/>
                <a:gd name="connsiteY46" fmla="*/ 111328 h 195118"/>
                <a:gd name="connsiteX47" fmla="*/ 413255 w 1210978"/>
                <a:gd name="connsiteY47" fmla="*/ 164396 h 195118"/>
                <a:gd name="connsiteX48" fmla="*/ 466881 w 1210978"/>
                <a:gd name="connsiteY48" fmla="*/ 164396 h 195118"/>
                <a:gd name="connsiteX49" fmla="*/ 466881 w 1210978"/>
                <a:gd name="connsiteY49" fmla="*/ 193688 h 195118"/>
                <a:gd name="connsiteX50" fmla="*/ 381767 w 1210978"/>
                <a:gd name="connsiteY50" fmla="*/ 193688 h 195118"/>
                <a:gd name="connsiteX51" fmla="*/ 0 w 1210978"/>
                <a:gd name="connsiteY51" fmla="*/ 2994 h 195118"/>
                <a:gd name="connsiteX52" fmla="*/ 31515 w 1210978"/>
                <a:gd name="connsiteY52" fmla="*/ 2994 h 195118"/>
                <a:gd name="connsiteX53" fmla="*/ 31515 w 1210978"/>
                <a:gd name="connsiteY53" fmla="*/ 82026 h 195118"/>
                <a:gd name="connsiteX54" fmla="*/ 63030 w 1210978"/>
                <a:gd name="connsiteY54" fmla="*/ 82026 h 195118"/>
                <a:gd name="connsiteX55" fmla="*/ 63030 w 1210978"/>
                <a:gd name="connsiteY55" fmla="*/ 2994 h 195118"/>
                <a:gd name="connsiteX56" fmla="*/ 94519 w 1210978"/>
                <a:gd name="connsiteY56" fmla="*/ 2994 h 195118"/>
                <a:gd name="connsiteX57" fmla="*/ 94519 w 1210978"/>
                <a:gd name="connsiteY57" fmla="*/ 193688 h 195118"/>
                <a:gd name="connsiteX58" fmla="*/ 63030 w 1210978"/>
                <a:gd name="connsiteY58" fmla="*/ 193688 h 195118"/>
                <a:gd name="connsiteX59" fmla="*/ 63030 w 1210978"/>
                <a:gd name="connsiteY59" fmla="*/ 111328 h 195118"/>
                <a:gd name="connsiteX60" fmla="*/ 31515 w 1210978"/>
                <a:gd name="connsiteY60" fmla="*/ 111328 h 195118"/>
                <a:gd name="connsiteX61" fmla="*/ 31515 w 1210978"/>
                <a:gd name="connsiteY61" fmla="*/ 193688 h 195118"/>
                <a:gd name="connsiteX62" fmla="*/ 0 w 1210978"/>
                <a:gd name="connsiteY62" fmla="*/ 193688 h 195118"/>
                <a:gd name="connsiteX63" fmla="*/ 1045838 w 1210978"/>
                <a:gd name="connsiteY63" fmla="*/ 0 h 195118"/>
                <a:gd name="connsiteX64" fmla="*/ 1093102 w 1210978"/>
                <a:gd name="connsiteY64" fmla="*/ 46431 h 195118"/>
                <a:gd name="connsiteX65" fmla="*/ 1093102 w 1210978"/>
                <a:gd name="connsiteY65" fmla="*/ 147585 h 195118"/>
                <a:gd name="connsiteX66" fmla="*/ 1045838 w 1210978"/>
                <a:gd name="connsiteY66" fmla="*/ 195118 h 195118"/>
                <a:gd name="connsiteX67" fmla="*/ 998583 w 1210978"/>
                <a:gd name="connsiteY67" fmla="*/ 148696 h 195118"/>
                <a:gd name="connsiteX68" fmla="*/ 998583 w 1210978"/>
                <a:gd name="connsiteY68" fmla="*/ 47533 h 195118"/>
                <a:gd name="connsiteX69" fmla="*/ 1045838 w 1210978"/>
                <a:gd name="connsiteY69" fmla="*/ 0 h 195118"/>
                <a:gd name="connsiteX70" fmla="*/ 918583 w 1210978"/>
                <a:gd name="connsiteY70" fmla="*/ 0 h 195118"/>
                <a:gd name="connsiteX71" fmla="*/ 965847 w 1210978"/>
                <a:gd name="connsiteY71" fmla="*/ 46431 h 195118"/>
                <a:gd name="connsiteX72" fmla="*/ 965847 w 1210978"/>
                <a:gd name="connsiteY72" fmla="*/ 147585 h 195118"/>
                <a:gd name="connsiteX73" fmla="*/ 918583 w 1210978"/>
                <a:gd name="connsiteY73" fmla="*/ 195118 h 195118"/>
                <a:gd name="connsiteX74" fmla="*/ 871328 w 1210978"/>
                <a:gd name="connsiteY74" fmla="*/ 148696 h 195118"/>
                <a:gd name="connsiteX75" fmla="*/ 871328 w 1210978"/>
                <a:gd name="connsiteY75" fmla="*/ 47533 h 195118"/>
                <a:gd name="connsiteX76" fmla="*/ 918583 w 1210978"/>
                <a:gd name="connsiteY76" fmla="*/ 0 h 195118"/>
                <a:gd name="connsiteX77" fmla="*/ 664081 w 1210978"/>
                <a:gd name="connsiteY77" fmla="*/ 0 h 195118"/>
                <a:gd name="connsiteX78" fmla="*/ 711347 w 1210978"/>
                <a:gd name="connsiteY78" fmla="*/ 46431 h 195118"/>
                <a:gd name="connsiteX79" fmla="*/ 711347 w 1210978"/>
                <a:gd name="connsiteY79" fmla="*/ 67442 h 195118"/>
                <a:gd name="connsiteX80" fmla="*/ 679832 w 1210978"/>
                <a:gd name="connsiteY80" fmla="*/ 67442 h 195118"/>
                <a:gd name="connsiteX81" fmla="*/ 679832 w 1210978"/>
                <a:gd name="connsiteY81" fmla="*/ 46431 h 195118"/>
                <a:gd name="connsiteX82" fmla="*/ 664081 w 1210978"/>
                <a:gd name="connsiteY82" fmla="*/ 29584 h 195118"/>
                <a:gd name="connsiteX83" fmla="*/ 648318 w 1210978"/>
                <a:gd name="connsiteY83" fmla="*/ 46431 h 195118"/>
                <a:gd name="connsiteX84" fmla="*/ 648318 w 1210978"/>
                <a:gd name="connsiteY84" fmla="*/ 148696 h 195118"/>
                <a:gd name="connsiteX85" fmla="*/ 664081 w 1210978"/>
                <a:gd name="connsiteY85" fmla="*/ 165281 h 195118"/>
                <a:gd name="connsiteX86" fmla="*/ 679832 w 1210978"/>
                <a:gd name="connsiteY86" fmla="*/ 148696 h 195118"/>
                <a:gd name="connsiteX87" fmla="*/ 679832 w 1210978"/>
                <a:gd name="connsiteY87" fmla="*/ 125481 h 195118"/>
                <a:gd name="connsiteX88" fmla="*/ 711347 w 1210978"/>
                <a:gd name="connsiteY88" fmla="*/ 125481 h 195118"/>
                <a:gd name="connsiteX89" fmla="*/ 711347 w 1210978"/>
                <a:gd name="connsiteY89" fmla="*/ 147585 h 195118"/>
                <a:gd name="connsiteX90" fmla="*/ 664081 w 1210978"/>
                <a:gd name="connsiteY90" fmla="*/ 195118 h 195118"/>
                <a:gd name="connsiteX91" fmla="*/ 616816 w 1210978"/>
                <a:gd name="connsiteY91" fmla="*/ 148696 h 195118"/>
                <a:gd name="connsiteX92" fmla="*/ 616816 w 1210978"/>
                <a:gd name="connsiteY92" fmla="*/ 47533 h 195118"/>
                <a:gd name="connsiteX93" fmla="*/ 664081 w 1210978"/>
                <a:gd name="connsiteY93" fmla="*/ 0 h 195118"/>
                <a:gd name="connsiteX94" fmla="*/ 540074 w 1210978"/>
                <a:gd name="connsiteY94" fmla="*/ 0 h 195118"/>
                <a:gd name="connsiteX95" fmla="*/ 587629 w 1210978"/>
                <a:gd name="connsiteY95" fmla="*/ 45320 h 195118"/>
                <a:gd name="connsiteX96" fmla="*/ 587629 w 1210978"/>
                <a:gd name="connsiteY96" fmla="*/ 58039 h 195118"/>
                <a:gd name="connsiteX97" fmla="*/ 555836 w 1210978"/>
                <a:gd name="connsiteY97" fmla="*/ 58039 h 195118"/>
                <a:gd name="connsiteX98" fmla="*/ 555836 w 1210978"/>
                <a:gd name="connsiteY98" fmla="*/ 45320 h 195118"/>
                <a:gd name="connsiteX99" fmla="*/ 540074 w 1210978"/>
                <a:gd name="connsiteY99" fmla="*/ 29584 h 195118"/>
                <a:gd name="connsiteX100" fmla="*/ 524056 w 1210978"/>
                <a:gd name="connsiteY100" fmla="*/ 45320 h 195118"/>
                <a:gd name="connsiteX101" fmla="*/ 524056 w 1210978"/>
                <a:gd name="connsiteY101" fmla="*/ 51679 h 195118"/>
                <a:gd name="connsiteX102" fmla="*/ 532890 w 1210978"/>
                <a:gd name="connsiteY102" fmla="*/ 69656 h 195118"/>
                <a:gd name="connsiteX103" fmla="*/ 570489 w 1210978"/>
                <a:gd name="connsiteY103" fmla="*/ 101154 h 195118"/>
                <a:gd name="connsiteX104" fmla="*/ 587629 w 1210978"/>
                <a:gd name="connsiteY104" fmla="*/ 135987 h 195118"/>
                <a:gd name="connsiteX105" fmla="*/ 587629 w 1210978"/>
                <a:gd name="connsiteY105" fmla="*/ 150901 h 195118"/>
                <a:gd name="connsiteX106" fmla="*/ 540074 w 1210978"/>
                <a:gd name="connsiteY106" fmla="*/ 195118 h 195118"/>
                <a:gd name="connsiteX107" fmla="*/ 492554 w 1210978"/>
                <a:gd name="connsiteY107" fmla="*/ 151452 h 195118"/>
                <a:gd name="connsiteX108" fmla="*/ 492554 w 1210978"/>
                <a:gd name="connsiteY108" fmla="*/ 138182 h 195118"/>
                <a:gd name="connsiteX109" fmla="*/ 524056 w 1210978"/>
                <a:gd name="connsiteY109" fmla="*/ 138182 h 195118"/>
                <a:gd name="connsiteX110" fmla="*/ 524056 w 1210978"/>
                <a:gd name="connsiteY110" fmla="*/ 148696 h 195118"/>
                <a:gd name="connsiteX111" fmla="*/ 540074 w 1210978"/>
                <a:gd name="connsiteY111" fmla="*/ 165281 h 195118"/>
                <a:gd name="connsiteX112" fmla="*/ 555836 w 1210978"/>
                <a:gd name="connsiteY112" fmla="*/ 148696 h 195118"/>
                <a:gd name="connsiteX113" fmla="*/ 555836 w 1210978"/>
                <a:gd name="connsiteY113" fmla="*/ 142066 h 195118"/>
                <a:gd name="connsiteX114" fmla="*/ 546166 w 1210978"/>
                <a:gd name="connsiteY114" fmla="*/ 121055 h 195118"/>
                <a:gd name="connsiteX115" fmla="*/ 508571 w 1210978"/>
                <a:gd name="connsiteY115" fmla="*/ 89547 h 195118"/>
                <a:gd name="connsiteX116" fmla="*/ 492554 w 1210978"/>
                <a:gd name="connsiteY116" fmla="*/ 54724 h 195118"/>
                <a:gd name="connsiteX117" fmla="*/ 492554 w 1210978"/>
                <a:gd name="connsiteY117" fmla="*/ 45320 h 195118"/>
                <a:gd name="connsiteX118" fmla="*/ 540074 w 1210978"/>
                <a:gd name="connsiteY118" fmla="*/ 0 h 195118"/>
                <a:gd name="connsiteX119" fmla="*/ 301766 w 1210978"/>
                <a:gd name="connsiteY119" fmla="*/ 0 h 195118"/>
                <a:gd name="connsiteX120" fmla="*/ 349030 w 1210978"/>
                <a:gd name="connsiteY120" fmla="*/ 46431 h 195118"/>
                <a:gd name="connsiteX121" fmla="*/ 349030 w 1210978"/>
                <a:gd name="connsiteY121" fmla="*/ 60252 h 195118"/>
                <a:gd name="connsiteX122" fmla="*/ 317528 w 1210978"/>
                <a:gd name="connsiteY122" fmla="*/ 60252 h 195118"/>
                <a:gd name="connsiteX123" fmla="*/ 317528 w 1210978"/>
                <a:gd name="connsiteY123" fmla="*/ 46431 h 195118"/>
                <a:gd name="connsiteX124" fmla="*/ 301766 w 1210978"/>
                <a:gd name="connsiteY124" fmla="*/ 29584 h 195118"/>
                <a:gd name="connsiteX125" fmla="*/ 286013 w 1210978"/>
                <a:gd name="connsiteY125" fmla="*/ 46431 h 195118"/>
                <a:gd name="connsiteX126" fmla="*/ 286013 w 1210978"/>
                <a:gd name="connsiteY126" fmla="*/ 148696 h 195118"/>
                <a:gd name="connsiteX127" fmla="*/ 301766 w 1210978"/>
                <a:gd name="connsiteY127" fmla="*/ 165281 h 195118"/>
                <a:gd name="connsiteX128" fmla="*/ 317528 w 1210978"/>
                <a:gd name="connsiteY128" fmla="*/ 148696 h 195118"/>
                <a:gd name="connsiteX129" fmla="*/ 317528 w 1210978"/>
                <a:gd name="connsiteY129" fmla="*/ 113873 h 195118"/>
                <a:gd name="connsiteX130" fmla="*/ 299841 w 1210978"/>
                <a:gd name="connsiteY130" fmla="*/ 113873 h 195118"/>
                <a:gd name="connsiteX131" fmla="*/ 299841 w 1210978"/>
                <a:gd name="connsiteY131" fmla="*/ 85401 h 195118"/>
                <a:gd name="connsiteX132" fmla="*/ 349030 w 1210978"/>
                <a:gd name="connsiteY132" fmla="*/ 85401 h 195118"/>
                <a:gd name="connsiteX133" fmla="*/ 349030 w 1210978"/>
                <a:gd name="connsiteY133" fmla="*/ 147585 h 195118"/>
                <a:gd name="connsiteX134" fmla="*/ 301766 w 1210978"/>
                <a:gd name="connsiteY134" fmla="*/ 195118 h 195118"/>
                <a:gd name="connsiteX135" fmla="*/ 254511 w 1210978"/>
                <a:gd name="connsiteY135" fmla="*/ 148696 h 195118"/>
                <a:gd name="connsiteX136" fmla="*/ 254511 w 1210978"/>
                <a:gd name="connsiteY136" fmla="*/ 47533 h 195118"/>
                <a:gd name="connsiteX137" fmla="*/ 301766 w 1210978"/>
                <a:gd name="connsiteY137" fmla="*/ 0 h 195118"/>
                <a:gd name="connsiteX138" fmla="*/ 174510 w 1210978"/>
                <a:gd name="connsiteY138" fmla="*/ 0 h 195118"/>
                <a:gd name="connsiteX139" fmla="*/ 221774 w 1210978"/>
                <a:gd name="connsiteY139" fmla="*/ 46431 h 195118"/>
                <a:gd name="connsiteX140" fmla="*/ 221774 w 1210978"/>
                <a:gd name="connsiteY140" fmla="*/ 147585 h 195118"/>
                <a:gd name="connsiteX141" fmla="*/ 174510 w 1210978"/>
                <a:gd name="connsiteY141" fmla="*/ 195118 h 195118"/>
                <a:gd name="connsiteX142" fmla="*/ 127255 w 1210978"/>
                <a:gd name="connsiteY142" fmla="*/ 148696 h 195118"/>
                <a:gd name="connsiteX143" fmla="*/ 127255 w 1210978"/>
                <a:gd name="connsiteY143" fmla="*/ 47533 h 195118"/>
                <a:gd name="connsiteX144" fmla="*/ 174510 w 1210978"/>
                <a:gd name="connsiteY144" fmla="*/ 0 h 19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210978" h="195118">
                  <a:moveTo>
                    <a:pt x="1045838" y="29584"/>
                  </a:moveTo>
                  <a:cubicBezTo>
                    <a:pt x="1036167" y="29584"/>
                    <a:pt x="1030072" y="35925"/>
                    <a:pt x="1030072" y="46431"/>
                  </a:cubicBezTo>
                  <a:lnTo>
                    <a:pt x="1030072" y="148696"/>
                  </a:lnTo>
                  <a:cubicBezTo>
                    <a:pt x="1030072" y="159193"/>
                    <a:pt x="1036167" y="165281"/>
                    <a:pt x="1045838" y="165281"/>
                  </a:cubicBezTo>
                  <a:cubicBezTo>
                    <a:pt x="1055509" y="165281"/>
                    <a:pt x="1061587" y="159193"/>
                    <a:pt x="1061587" y="148696"/>
                  </a:cubicBezTo>
                  <a:cubicBezTo>
                    <a:pt x="1061587" y="148696"/>
                    <a:pt x="1061587" y="46431"/>
                    <a:pt x="1061587" y="46431"/>
                  </a:cubicBezTo>
                  <a:cubicBezTo>
                    <a:pt x="1061587" y="35925"/>
                    <a:pt x="1055509" y="29584"/>
                    <a:pt x="1045838" y="29584"/>
                  </a:cubicBezTo>
                  <a:close/>
                  <a:moveTo>
                    <a:pt x="918583" y="29584"/>
                  </a:moveTo>
                  <a:cubicBezTo>
                    <a:pt x="908912" y="29584"/>
                    <a:pt x="902830" y="35925"/>
                    <a:pt x="902830" y="46431"/>
                  </a:cubicBezTo>
                  <a:lnTo>
                    <a:pt x="902830" y="148696"/>
                  </a:lnTo>
                  <a:cubicBezTo>
                    <a:pt x="902830" y="159193"/>
                    <a:pt x="908912" y="165281"/>
                    <a:pt x="918583" y="165281"/>
                  </a:cubicBezTo>
                  <a:cubicBezTo>
                    <a:pt x="928254" y="165281"/>
                    <a:pt x="934332" y="159193"/>
                    <a:pt x="934332" y="148696"/>
                  </a:cubicBezTo>
                  <a:cubicBezTo>
                    <a:pt x="934332" y="148696"/>
                    <a:pt x="934332" y="46431"/>
                    <a:pt x="934332" y="46431"/>
                  </a:cubicBezTo>
                  <a:cubicBezTo>
                    <a:pt x="934332" y="35925"/>
                    <a:pt x="928254" y="29584"/>
                    <a:pt x="918583" y="29584"/>
                  </a:cubicBezTo>
                  <a:close/>
                  <a:moveTo>
                    <a:pt x="174510" y="29584"/>
                  </a:moveTo>
                  <a:cubicBezTo>
                    <a:pt x="164839" y="29584"/>
                    <a:pt x="158757" y="35925"/>
                    <a:pt x="158757" y="46431"/>
                  </a:cubicBezTo>
                  <a:lnTo>
                    <a:pt x="158757" y="148696"/>
                  </a:lnTo>
                  <a:cubicBezTo>
                    <a:pt x="158757" y="159193"/>
                    <a:pt x="164839" y="165281"/>
                    <a:pt x="174510" y="165281"/>
                  </a:cubicBezTo>
                  <a:cubicBezTo>
                    <a:pt x="184181" y="165281"/>
                    <a:pt x="190272" y="159193"/>
                    <a:pt x="190272" y="148696"/>
                  </a:cubicBezTo>
                  <a:cubicBezTo>
                    <a:pt x="190272" y="148696"/>
                    <a:pt x="190272" y="46431"/>
                    <a:pt x="190272" y="46431"/>
                  </a:cubicBezTo>
                  <a:cubicBezTo>
                    <a:pt x="190272" y="35925"/>
                    <a:pt x="184181" y="29584"/>
                    <a:pt x="174510" y="29584"/>
                  </a:cubicBezTo>
                  <a:close/>
                  <a:moveTo>
                    <a:pt x="1125839" y="2994"/>
                  </a:moveTo>
                  <a:cubicBezTo>
                    <a:pt x="1125839" y="2994"/>
                    <a:pt x="1157352" y="2994"/>
                    <a:pt x="1157352" y="2994"/>
                  </a:cubicBezTo>
                  <a:lnTo>
                    <a:pt x="1157352" y="164396"/>
                  </a:lnTo>
                  <a:lnTo>
                    <a:pt x="1210978" y="164396"/>
                  </a:lnTo>
                  <a:lnTo>
                    <a:pt x="1210978" y="193688"/>
                  </a:lnTo>
                  <a:lnTo>
                    <a:pt x="1125839" y="193688"/>
                  </a:lnTo>
                  <a:close/>
                  <a:moveTo>
                    <a:pt x="744072" y="2994"/>
                  </a:moveTo>
                  <a:lnTo>
                    <a:pt x="775587" y="2994"/>
                  </a:lnTo>
                  <a:lnTo>
                    <a:pt x="775587" y="82026"/>
                  </a:lnTo>
                  <a:lnTo>
                    <a:pt x="807101" y="82026"/>
                  </a:lnTo>
                  <a:lnTo>
                    <a:pt x="807101" y="2994"/>
                  </a:lnTo>
                  <a:cubicBezTo>
                    <a:pt x="807101" y="2994"/>
                    <a:pt x="838603" y="2994"/>
                    <a:pt x="838603" y="2994"/>
                  </a:cubicBezTo>
                  <a:lnTo>
                    <a:pt x="838603" y="193688"/>
                  </a:lnTo>
                  <a:lnTo>
                    <a:pt x="807101" y="193688"/>
                  </a:lnTo>
                  <a:lnTo>
                    <a:pt x="807101" y="111328"/>
                  </a:lnTo>
                  <a:lnTo>
                    <a:pt x="775587" y="111328"/>
                  </a:lnTo>
                  <a:lnTo>
                    <a:pt x="775587" y="193688"/>
                  </a:lnTo>
                  <a:lnTo>
                    <a:pt x="744072" y="193688"/>
                  </a:lnTo>
                  <a:close/>
                  <a:moveTo>
                    <a:pt x="381767" y="2994"/>
                  </a:moveTo>
                  <a:cubicBezTo>
                    <a:pt x="381767" y="2994"/>
                    <a:pt x="466881" y="2994"/>
                    <a:pt x="466881" y="2994"/>
                  </a:cubicBezTo>
                  <a:lnTo>
                    <a:pt x="466881" y="32287"/>
                  </a:lnTo>
                  <a:lnTo>
                    <a:pt x="413255" y="32287"/>
                  </a:lnTo>
                  <a:lnTo>
                    <a:pt x="413255" y="82026"/>
                  </a:lnTo>
                  <a:lnTo>
                    <a:pt x="458602" y="82026"/>
                  </a:lnTo>
                  <a:lnTo>
                    <a:pt x="458602" y="111328"/>
                  </a:lnTo>
                  <a:lnTo>
                    <a:pt x="413255" y="111328"/>
                  </a:lnTo>
                  <a:lnTo>
                    <a:pt x="413255" y="164396"/>
                  </a:lnTo>
                  <a:lnTo>
                    <a:pt x="466881" y="164396"/>
                  </a:lnTo>
                  <a:lnTo>
                    <a:pt x="466881" y="193688"/>
                  </a:lnTo>
                  <a:lnTo>
                    <a:pt x="381767" y="193688"/>
                  </a:lnTo>
                  <a:close/>
                  <a:moveTo>
                    <a:pt x="0" y="2994"/>
                  </a:moveTo>
                  <a:lnTo>
                    <a:pt x="31515" y="2994"/>
                  </a:lnTo>
                  <a:lnTo>
                    <a:pt x="31515" y="82026"/>
                  </a:lnTo>
                  <a:lnTo>
                    <a:pt x="63030" y="82026"/>
                  </a:lnTo>
                  <a:lnTo>
                    <a:pt x="63030" y="2994"/>
                  </a:lnTo>
                  <a:cubicBezTo>
                    <a:pt x="63030" y="2994"/>
                    <a:pt x="94519" y="2994"/>
                    <a:pt x="94519" y="2994"/>
                  </a:cubicBezTo>
                  <a:lnTo>
                    <a:pt x="94519" y="193688"/>
                  </a:lnTo>
                  <a:lnTo>
                    <a:pt x="63030" y="193688"/>
                  </a:lnTo>
                  <a:lnTo>
                    <a:pt x="63030" y="111328"/>
                  </a:lnTo>
                  <a:lnTo>
                    <a:pt x="31515" y="111328"/>
                  </a:lnTo>
                  <a:lnTo>
                    <a:pt x="31515" y="193688"/>
                  </a:lnTo>
                  <a:lnTo>
                    <a:pt x="0" y="193688"/>
                  </a:lnTo>
                  <a:close/>
                  <a:moveTo>
                    <a:pt x="1045838" y="0"/>
                  </a:moveTo>
                  <a:cubicBezTo>
                    <a:pt x="1072093" y="0"/>
                    <a:pt x="1093102" y="15754"/>
                    <a:pt x="1093102" y="46431"/>
                  </a:cubicBezTo>
                  <a:lnTo>
                    <a:pt x="1093102" y="147585"/>
                  </a:lnTo>
                  <a:cubicBezTo>
                    <a:pt x="1093102" y="179093"/>
                    <a:pt x="1072093" y="195118"/>
                    <a:pt x="1045838" y="195118"/>
                  </a:cubicBezTo>
                  <a:cubicBezTo>
                    <a:pt x="1019578" y="195118"/>
                    <a:pt x="998583" y="179093"/>
                    <a:pt x="998583" y="148696"/>
                  </a:cubicBezTo>
                  <a:lnTo>
                    <a:pt x="998583" y="47533"/>
                  </a:lnTo>
                  <a:cubicBezTo>
                    <a:pt x="998583" y="15754"/>
                    <a:pt x="1019578" y="0"/>
                    <a:pt x="1045838" y="0"/>
                  </a:cubicBezTo>
                  <a:close/>
                  <a:moveTo>
                    <a:pt x="918583" y="0"/>
                  </a:moveTo>
                  <a:cubicBezTo>
                    <a:pt x="944838" y="0"/>
                    <a:pt x="965847" y="15754"/>
                    <a:pt x="965847" y="46431"/>
                  </a:cubicBezTo>
                  <a:lnTo>
                    <a:pt x="965847" y="147585"/>
                  </a:lnTo>
                  <a:cubicBezTo>
                    <a:pt x="965847" y="179093"/>
                    <a:pt x="944838" y="195118"/>
                    <a:pt x="918583" y="195118"/>
                  </a:cubicBezTo>
                  <a:cubicBezTo>
                    <a:pt x="892336" y="195118"/>
                    <a:pt x="871328" y="179093"/>
                    <a:pt x="871328" y="148696"/>
                  </a:cubicBezTo>
                  <a:lnTo>
                    <a:pt x="871328" y="47533"/>
                  </a:lnTo>
                  <a:cubicBezTo>
                    <a:pt x="871328" y="15754"/>
                    <a:pt x="892336" y="0"/>
                    <a:pt x="918583" y="0"/>
                  </a:cubicBezTo>
                  <a:close/>
                  <a:moveTo>
                    <a:pt x="664081" y="0"/>
                  </a:moveTo>
                  <a:cubicBezTo>
                    <a:pt x="690336" y="0"/>
                    <a:pt x="711347" y="15754"/>
                    <a:pt x="711347" y="46431"/>
                  </a:cubicBezTo>
                  <a:lnTo>
                    <a:pt x="711347" y="67442"/>
                  </a:lnTo>
                  <a:lnTo>
                    <a:pt x="679832" y="67442"/>
                  </a:lnTo>
                  <a:lnTo>
                    <a:pt x="679832" y="46431"/>
                  </a:lnTo>
                  <a:cubicBezTo>
                    <a:pt x="679832" y="35925"/>
                    <a:pt x="673753" y="29584"/>
                    <a:pt x="664081" y="29584"/>
                  </a:cubicBezTo>
                  <a:cubicBezTo>
                    <a:pt x="654410" y="29584"/>
                    <a:pt x="648318" y="35925"/>
                    <a:pt x="648318" y="46431"/>
                  </a:cubicBezTo>
                  <a:lnTo>
                    <a:pt x="648318" y="148696"/>
                  </a:lnTo>
                  <a:cubicBezTo>
                    <a:pt x="648318" y="159193"/>
                    <a:pt x="654410" y="165281"/>
                    <a:pt x="664081" y="165281"/>
                  </a:cubicBezTo>
                  <a:cubicBezTo>
                    <a:pt x="673753" y="165281"/>
                    <a:pt x="679832" y="159193"/>
                    <a:pt x="679832" y="148696"/>
                  </a:cubicBezTo>
                  <a:lnTo>
                    <a:pt x="679832" y="125481"/>
                  </a:lnTo>
                  <a:lnTo>
                    <a:pt x="711347" y="125481"/>
                  </a:lnTo>
                  <a:lnTo>
                    <a:pt x="711347" y="147585"/>
                  </a:lnTo>
                  <a:cubicBezTo>
                    <a:pt x="711347" y="179093"/>
                    <a:pt x="690336" y="195118"/>
                    <a:pt x="664081" y="195118"/>
                  </a:cubicBezTo>
                  <a:cubicBezTo>
                    <a:pt x="637827" y="195118"/>
                    <a:pt x="616816" y="179093"/>
                    <a:pt x="616816" y="148696"/>
                  </a:cubicBezTo>
                  <a:lnTo>
                    <a:pt x="616816" y="47533"/>
                  </a:lnTo>
                  <a:cubicBezTo>
                    <a:pt x="616816" y="15754"/>
                    <a:pt x="637827" y="0"/>
                    <a:pt x="664081" y="0"/>
                  </a:cubicBezTo>
                  <a:close/>
                  <a:moveTo>
                    <a:pt x="540074" y="0"/>
                  </a:moveTo>
                  <a:cubicBezTo>
                    <a:pt x="568552" y="0"/>
                    <a:pt x="587629" y="17967"/>
                    <a:pt x="587629" y="45320"/>
                  </a:cubicBezTo>
                  <a:lnTo>
                    <a:pt x="587629" y="58039"/>
                  </a:lnTo>
                  <a:lnTo>
                    <a:pt x="555836" y="58039"/>
                  </a:lnTo>
                  <a:lnTo>
                    <a:pt x="555836" y="45320"/>
                  </a:lnTo>
                  <a:cubicBezTo>
                    <a:pt x="555836" y="35925"/>
                    <a:pt x="549476" y="29584"/>
                    <a:pt x="540074" y="29584"/>
                  </a:cubicBezTo>
                  <a:cubicBezTo>
                    <a:pt x="531513" y="29584"/>
                    <a:pt x="524056" y="35925"/>
                    <a:pt x="524056" y="45320"/>
                  </a:cubicBezTo>
                  <a:lnTo>
                    <a:pt x="524056" y="51679"/>
                  </a:lnTo>
                  <a:cubicBezTo>
                    <a:pt x="524056" y="60252"/>
                    <a:pt x="527366" y="64949"/>
                    <a:pt x="532890" y="69656"/>
                  </a:cubicBezTo>
                  <a:lnTo>
                    <a:pt x="570489" y="101154"/>
                  </a:lnTo>
                  <a:cubicBezTo>
                    <a:pt x="582092" y="110829"/>
                    <a:pt x="587629" y="120775"/>
                    <a:pt x="587629" y="135987"/>
                  </a:cubicBezTo>
                  <a:lnTo>
                    <a:pt x="587629" y="150901"/>
                  </a:lnTo>
                  <a:cubicBezTo>
                    <a:pt x="587629" y="176329"/>
                    <a:pt x="566343" y="195118"/>
                    <a:pt x="540074" y="195118"/>
                  </a:cubicBezTo>
                  <a:cubicBezTo>
                    <a:pt x="513550" y="195118"/>
                    <a:pt x="492554" y="177151"/>
                    <a:pt x="492554" y="151452"/>
                  </a:cubicBezTo>
                  <a:lnTo>
                    <a:pt x="492554" y="138182"/>
                  </a:lnTo>
                  <a:lnTo>
                    <a:pt x="524056" y="138182"/>
                  </a:lnTo>
                  <a:lnTo>
                    <a:pt x="524056" y="148696"/>
                  </a:lnTo>
                  <a:cubicBezTo>
                    <a:pt x="524056" y="160304"/>
                    <a:pt x="531513" y="165281"/>
                    <a:pt x="540074" y="165281"/>
                  </a:cubicBezTo>
                  <a:cubicBezTo>
                    <a:pt x="549476" y="165281"/>
                    <a:pt x="555836" y="159193"/>
                    <a:pt x="555836" y="148696"/>
                  </a:cubicBezTo>
                  <a:lnTo>
                    <a:pt x="555836" y="142066"/>
                  </a:lnTo>
                  <a:cubicBezTo>
                    <a:pt x="555836" y="132653"/>
                    <a:pt x="553358" y="127134"/>
                    <a:pt x="546166" y="121055"/>
                  </a:cubicBezTo>
                  <a:lnTo>
                    <a:pt x="508571" y="89547"/>
                  </a:lnTo>
                  <a:cubicBezTo>
                    <a:pt x="502224" y="84289"/>
                    <a:pt x="492554" y="71851"/>
                    <a:pt x="492554" y="54724"/>
                  </a:cubicBezTo>
                  <a:lnTo>
                    <a:pt x="492554" y="45320"/>
                  </a:lnTo>
                  <a:cubicBezTo>
                    <a:pt x="492554" y="18798"/>
                    <a:pt x="511340" y="0"/>
                    <a:pt x="540074" y="0"/>
                  </a:cubicBezTo>
                  <a:close/>
                  <a:moveTo>
                    <a:pt x="301766" y="0"/>
                  </a:moveTo>
                  <a:cubicBezTo>
                    <a:pt x="328021" y="0"/>
                    <a:pt x="349030" y="15754"/>
                    <a:pt x="349030" y="46431"/>
                  </a:cubicBezTo>
                  <a:lnTo>
                    <a:pt x="349030" y="60252"/>
                  </a:lnTo>
                  <a:lnTo>
                    <a:pt x="317528" y="60252"/>
                  </a:lnTo>
                  <a:lnTo>
                    <a:pt x="317528" y="46431"/>
                  </a:lnTo>
                  <a:cubicBezTo>
                    <a:pt x="317528" y="35925"/>
                    <a:pt x="311437" y="29584"/>
                    <a:pt x="301766" y="29584"/>
                  </a:cubicBezTo>
                  <a:cubicBezTo>
                    <a:pt x="292095" y="29584"/>
                    <a:pt x="286013" y="35925"/>
                    <a:pt x="286013" y="46431"/>
                  </a:cubicBezTo>
                  <a:lnTo>
                    <a:pt x="286013" y="148696"/>
                  </a:lnTo>
                  <a:cubicBezTo>
                    <a:pt x="286013" y="159193"/>
                    <a:pt x="292095" y="165281"/>
                    <a:pt x="301766" y="165281"/>
                  </a:cubicBezTo>
                  <a:cubicBezTo>
                    <a:pt x="311437" y="165281"/>
                    <a:pt x="317528" y="159193"/>
                    <a:pt x="317528" y="148696"/>
                  </a:cubicBezTo>
                  <a:lnTo>
                    <a:pt x="317528" y="113873"/>
                  </a:lnTo>
                  <a:lnTo>
                    <a:pt x="299841" y="113873"/>
                  </a:lnTo>
                  <a:lnTo>
                    <a:pt x="299841" y="85401"/>
                  </a:lnTo>
                  <a:lnTo>
                    <a:pt x="349030" y="85401"/>
                  </a:lnTo>
                  <a:lnTo>
                    <a:pt x="349030" y="147585"/>
                  </a:lnTo>
                  <a:cubicBezTo>
                    <a:pt x="349030" y="179093"/>
                    <a:pt x="328021" y="195118"/>
                    <a:pt x="301766" y="195118"/>
                  </a:cubicBezTo>
                  <a:cubicBezTo>
                    <a:pt x="275506" y="195118"/>
                    <a:pt x="254511" y="179093"/>
                    <a:pt x="254511" y="148696"/>
                  </a:cubicBezTo>
                  <a:lnTo>
                    <a:pt x="254511" y="47533"/>
                  </a:lnTo>
                  <a:cubicBezTo>
                    <a:pt x="254511" y="15754"/>
                    <a:pt x="275506" y="0"/>
                    <a:pt x="301766" y="0"/>
                  </a:cubicBezTo>
                  <a:close/>
                  <a:moveTo>
                    <a:pt x="174510" y="0"/>
                  </a:moveTo>
                  <a:cubicBezTo>
                    <a:pt x="200765" y="0"/>
                    <a:pt x="221774" y="15754"/>
                    <a:pt x="221774" y="46431"/>
                  </a:cubicBezTo>
                  <a:lnTo>
                    <a:pt x="221774" y="147585"/>
                  </a:lnTo>
                  <a:cubicBezTo>
                    <a:pt x="221774" y="179093"/>
                    <a:pt x="200765" y="195118"/>
                    <a:pt x="174510" y="195118"/>
                  </a:cubicBezTo>
                  <a:cubicBezTo>
                    <a:pt x="148250" y="195118"/>
                    <a:pt x="127255" y="179093"/>
                    <a:pt x="127255" y="148696"/>
                  </a:cubicBezTo>
                  <a:lnTo>
                    <a:pt x="127255" y="47533"/>
                  </a:lnTo>
                  <a:cubicBezTo>
                    <a:pt x="127255" y="15754"/>
                    <a:pt x="148250" y="0"/>
                    <a:pt x="174510" y="0"/>
                  </a:cubicBezTo>
                  <a:close/>
                </a:path>
              </a:pathLst>
            </a:custGeom>
            <a:solidFill>
              <a:schemeClr val="accent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sp>
          <p:nvSpPr>
            <p:cNvPr id="49" name="Freeform 48">
              <a:extLst>
                <a:ext uri="{FF2B5EF4-FFF2-40B4-BE49-F238E27FC236}">
                  <a16:creationId xmlns:a16="http://schemas.microsoft.com/office/drawing/2014/main" id="{DDEA3D5D-43DB-CA42-9F46-C8BFB8F44B09}"/>
                </a:ext>
              </a:extLst>
            </p:cNvPr>
            <p:cNvSpPr/>
            <p:nvPr userDrawn="1"/>
          </p:nvSpPr>
          <p:spPr>
            <a:xfrm>
              <a:off x="1299537" y="6257435"/>
              <a:ext cx="827965" cy="195900"/>
            </a:xfrm>
            <a:custGeom>
              <a:avLst/>
              <a:gdLst>
                <a:gd name="connsiteX0" fmla="*/ 269559 w 827965"/>
                <a:gd name="connsiteY0" fmla="*/ 32287 h 195900"/>
                <a:gd name="connsiteX1" fmla="*/ 269559 w 827965"/>
                <a:gd name="connsiteY1" fmla="*/ 84242 h 195900"/>
                <a:gd name="connsiteX2" fmla="*/ 284209 w 827965"/>
                <a:gd name="connsiteY2" fmla="*/ 84242 h 195900"/>
                <a:gd name="connsiteX3" fmla="*/ 301061 w 827965"/>
                <a:gd name="connsiteY3" fmla="*/ 62966 h 195900"/>
                <a:gd name="connsiteX4" fmla="*/ 301061 w 827965"/>
                <a:gd name="connsiteY4" fmla="*/ 53290 h 195900"/>
                <a:gd name="connsiteX5" fmla="*/ 284209 w 827965"/>
                <a:gd name="connsiteY5" fmla="*/ 32287 h 195900"/>
                <a:gd name="connsiteX6" fmla="*/ 724610 w 827965"/>
                <a:gd name="connsiteY6" fmla="*/ 2994 h 195900"/>
                <a:gd name="connsiteX7" fmla="*/ 827965 w 827965"/>
                <a:gd name="connsiteY7" fmla="*/ 2994 h 195900"/>
                <a:gd name="connsiteX8" fmla="*/ 827965 w 827965"/>
                <a:gd name="connsiteY8" fmla="*/ 31183 h 195900"/>
                <a:gd name="connsiteX9" fmla="*/ 792049 w 827965"/>
                <a:gd name="connsiteY9" fmla="*/ 31183 h 195900"/>
                <a:gd name="connsiteX10" fmla="*/ 792049 w 827965"/>
                <a:gd name="connsiteY10" fmla="*/ 193687 h 195900"/>
                <a:gd name="connsiteX11" fmla="*/ 760535 w 827965"/>
                <a:gd name="connsiteY11" fmla="*/ 193687 h 195900"/>
                <a:gd name="connsiteX12" fmla="*/ 760535 w 827965"/>
                <a:gd name="connsiteY12" fmla="*/ 31183 h 195900"/>
                <a:gd name="connsiteX13" fmla="*/ 724610 w 827965"/>
                <a:gd name="connsiteY13" fmla="*/ 31183 h 195900"/>
                <a:gd name="connsiteX14" fmla="*/ 609331 w 827965"/>
                <a:gd name="connsiteY14" fmla="*/ 2994 h 195900"/>
                <a:gd name="connsiteX15" fmla="*/ 640846 w 827965"/>
                <a:gd name="connsiteY15" fmla="*/ 2994 h 195900"/>
                <a:gd name="connsiteX16" fmla="*/ 640846 w 827965"/>
                <a:gd name="connsiteY16" fmla="*/ 82026 h 195900"/>
                <a:gd name="connsiteX17" fmla="*/ 672360 w 827965"/>
                <a:gd name="connsiteY17" fmla="*/ 82026 h 195900"/>
                <a:gd name="connsiteX18" fmla="*/ 672360 w 827965"/>
                <a:gd name="connsiteY18" fmla="*/ 2994 h 195900"/>
                <a:gd name="connsiteX19" fmla="*/ 703862 w 827965"/>
                <a:gd name="connsiteY19" fmla="*/ 2994 h 195900"/>
                <a:gd name="connsiteX20" fmla="*/ 703862 w 827965"/>
                <a:gd name="connsiteY20" fmla="*/ 193687 h 195900"/>
                <a:gd name="connsiteX21" fmla="*/ 672360 w 827965"/>
                <a:gd name="connsiteY21" fmla="*/ 193687 h 195900"/>
                <a:gd name="connsiteX22" fmla="*/ 672360 w 827965"/>
                <a:gd name="connsiteY22" fmla="*/ 111345 h 195900"/>
                <a:gd name="connsiteX23" fmla="*/ 640846 w 827965"/>
                <a:gd name="connsiteY23" fmla="*/ 111345 h 195900"/>
                <a:gd name="connsiteX24" fmla="*/ 640846 w 827965"/>
                <a:gd name="connsiteY24" fmla="*/ 193687 h 195900"/>
                <a:gd name="connsiteX25" fmla="*/ 609331 w 827965"/>
                <a:gd name="connsiteY25" fmla="*/ 193687 h 195900"/>
                <a:gd name="connsiteX26" fmla="*/ 365300 w 827965"/>
                <a:gd name="connsiteY26" fmla="*/ 2994 h 195900"/>
                <a:gd name="connsiteX27" fmla="*/ 450414 w 827965"/>
                <a:gd name="connsiteY27" fmla="*/ 2994 h 195900"/>
                <a:gd name="connsiteX28" fmla="*/ 450414 w 827965"/>
                <a:gd name="connsiteY28" fmla="*/ 32296 h 195900"/>
                <a:gd name="connsiteX29" fmla="*/ 396788 w 827965"/>
                <a:gd name="connsiteY29" fmla="*/ 32296 h 195900"/>
                <a:gd name="connsiteX30" fmla="*/ 396788 w 827965"/>
                <a:gd name="connsiteY30" fmla="*/ 82026 h 195900"/>
                <a:gd name="connsiteX31" fmla="*/ 442135 w 827965"/>
                <a:gd name="connsiteY31" fmla="*/ 82026 h 195900"/>
                <a:gd name="connsiteX32" fmla="*/ 442135 w 827965"/>
                <a:gd name="connsiteY32" fmla="*/ 111345 h 195900"/>
                <a:gd name="connsiteX33" fmla="*/ 396788 w 827965"/>
                <a:gd name="connsiteY33" fmla="*/ 111345 h 195900"/>
                <a:gd name="connsiteX34" fmla="*/ 396788 w 827965"/>
                <a:gd name="connsiteY34" fmla="*/ 164395 h 195900"/>
                <a:gd name="connsiteX35" fmla="*/ 450414 w 827965"/>
                <a:gd name="connsiteY35" fmla="*/ 164395 h 195900"/>
                <a:gd name="connsiteX36" fmla="*/ 450414 w 827965"/>
                <a:gd name="connsiteY36" fmla="*/ 193687 h 195900"/>
                <a:gd name="connsiteX37" fmla="*/ 365300 w 827965"/>
                <a:gd name="connsiteY37" fmla="*/ 193687 h 195900"/>
                <a:gd name="connsiteX38" fmla="*/ 238044 w 827965"/>
                <a:gd name="connsiteY38" fmla="*/ 2994 h 195900"/>
                <a:gd name="connsiteX39" fmla="*/ 286130 w 827965"/>
                <a:gd name="connsiteY39" fmla="*/ 2994 h 195900"/>
                <a:gd name="connsiteX40" fmla="*/ 332563 w 827965"/>
                <a:gd name="connsiteY40" fmla="*/ 51356 h 195900"/>
                <a:gd name="connsiteX41" fmla="*/ 332563 w 827965"/>
                <a:gd name="connsiteY41" fmla="*/ 64899 h 195900"/>
                <a:gd name="connsiteX42" fmla="*/ 316810 w 827965"/>
                <a:gd name="connsiteY42" fmla="*/ 98615 h 195900"/>
                <a:gd name="connsiteX43" fmla="*/ 332563 w 827965"/>
                <a:gd name="connsiteY43" fmla="*/ 132331 h 195900"/>
                <a:gd name="connsiteX44" fmla="*/ 332563 w 827965"/>
                <a:gd name="connsiteY44" fmla="*/ 193688 h 195900"/>
                <a:gd name="connsiteX45" fmla="*/ 301061 w 827965"/>
                <a:gd name="connsiteY45" fmla="*/ 193688 h 195900"/>
                <a:gd name="connsiteX46" fmla="*/ 301061 w 827965"/>
                <a:gd name="connsiteY46" fmla="*/ 134555 h 195900"/>
                <a:gd name="connsiteX47" fmla="*/ 284209 w 827965"/>
                <a:gd name="connsiteY47" fmla="*/ 113544 h 195900"/>
                <a:gd name="connsiteX48" fmla="*/ 269559 w 827965"/>
                <a:gd name="connsiteY48" fmla="*/ 113544 h 195900"/>
                <a:gd name="connsiteX49" fmla="*/ 269559 w 827965"/>
                <a:gd name="connsiteY49" fmla="*/ 193688 h 195900"/>
                <a:gd name="connsiteX50" fmla="*/ 238044 w 827965"/>
                <a:gd name="connsiteY50" fmla="*/ 193688 h 195900"/>
                <a:gd name="connsiteX51" fmla="*/ 115279 w 827965"/>
                <a:gd name="connsiteY51" fmla="*/ 2994 h 195900"/>
                <a:gd name="connsiteX52" fmla="*/ 218647 w 827965"/>
                <a:gd name="connsiteY52" fmla="*/ 2994 h 195900"/>
                <a:gd name="connsiteX53" fmla="*/ 218647 w 827965"/>
                <a:gd name="connsiteY53" fmla="*/ 31183 h 195900"/>
                <a:gd name="connsiteX54" fmla="*/ 182707 w 827965"/>
                <a:gd name="connsiteY54" fmla="*/ 31183 h 195900"/>
                <a:gd name="connsiteX55" fmla="*/ 182707 w 827965"/>
                <a:gd name="connsiteY55" fmla="*/ 193687 h 195900"/>
                <a:gd name="connsiteX56" fmla="*/ 151204 w 827965"/>
                <a:gd name="connsiteY56" fmla="*/ 193687 h 195900"/>
                <a:gd name="connsiteX57" fmla="*/ 151204 w 827965"/>
                <a:gd name="connsiteY57" fmla="*/ 31183 h 195900"/>
                <a:gd name="connsiteX58" fmla="*/ 115279 w 827965"/>
                <a:gd name="connsiteY58" fmla="*/ 31183 h 195900"/>
                <a:gd name="connsiteX59" fmla="*/ 0 w 827965"/>
                <a:gd name="connsiteY59" fmla="*/ 2994 h 195900"/>
                <a:gd name="connsiteX60" fmla="*/ 31502 w 827965"/>
                <a:gd name="connsiteY60" fmla="*/ 2994 h 195900"/>
                <a:gd name="connsiteX61" fmla="*/ 31502 w 827965"/>
                <a:gd name="connsiteY61" fmla="*/ 149469 h 195900"/>
                <a:gd name="connsiteX62" fmla="*/ 46988 w 827965"/>
                <a:gd name="connsiteY62" fmla="*/ 166044 h 195900"/>
                <a:gd name="connsiteX63" fmla="*/ 63017 w 827965"/>
                <a:gd name="connsiteY63" fmla="*/ 149469 h 195900"/>
                <a:gd name="connsiteX64" fmla="*/ 63017 w 827965"/>
                <a:gd name="connsiteY64" fmla="*/ 2994 h 195900"/>
                <a:gd name="connsiteX65" fmla="*/ 94519 w 827965"/>
                <a:gd name="connsiteY65" fmla="*/ 2994 h 195900"/>
                <a:gd name="connsiteX66" fmla="*/ 94519 w 827965"/>
                <a:gd name="connsiteY66" fmla="*/ 148370 h 195900"/>
                <a:gd name="connsiteX67" fmla="*/ 46988 w 827965"/>
                <a:gd name="connsiteY67" fmla="*/ 195900 h 195900"/>
                <a:gd name="connsiteX68" fmla="*/ 0 w 827965"/>
                <a:gd name="connsiteY68" fmla="*/ 149469 h 195900"/>
                <a:gd name="connsiteX69" fmla="*/ 529330 w 827965"/>
                <a:gd name="connsiteY69" fmla="*/ 0 h 195900"/>
                <a:gd name="connsiteX70" fmla="*/ 576594 w 827965"/>
                <a:gd name="connsiteY70" fmla="*/ 46434 h 195900"/>
                <a:gd name="connsiteX71" fmla="*/ 576594 w 827965"/>
                <a:gd name="connsiteY71" fmla="*/ 67438 h 195900"/>
                <a:gd name="connsiteX72" fmla="*/ 545092 w 827965"/>
                <a:gd name="connsiteY72" fmla="*/ 67438 h 195900"/>
                <a:gd name="connsiteX73" fmla="*/ 545092 w 827965"/>
                <a:gd name="connsiteY73" fmla="*/ 46434 h 195900"/>
                <a:gd name="connsiteX74" fmla="*/ 529330 w 827965"/>
                <a:gd name="connsiteY74" fmla="*/ 29577 h 195900"/>
                <a:gd name="connsiteX75" fmla="*/ 513577 w 827965"/>
                <a:gd name="connsiteY75" fmla="*/ 46434 h 195900"/>
                <a:gd name="connsiteX76" fmla="*/ 513577 w 827965"/>
                <a:gd name="connsiteY76" fmla="*/ 148697 h 195900"/>
                <a:gd name="connsiteX77" fmla="*/ 529330 w 827965"/>
                <a:gd name="connsiteY77" fmla="*/ 165274 h 195900"/>
                <a:gd name="connsiteX78" fmla="*/ 545092 w 827965"/>
                <a:gd name="connsiteY78" fmla="*/ 148697 h 195900"/>
                <a:gd name="connsiteX79" fmla="*/ 545092 w 827965"/>
                <a:gd name="connsiteY79" fmla="*/ 125480 h 195900"/>
                <a:gd name="connsiteX80" fmla="*/ 576594 w 827965"/>
                <a:gd name="connsiteY80" fmla="*/ 125480 h 195900"/>
                <a:gd name="connsiteX81" fmla="*/ 576594 w 827965"/>
                <a:gd name="connsiteY81" fmla="*/ 147604 h 195900"/>
                <a:gd name="connsiteX82" fmla="*/ 529330 w 827965"/>
                <a:gd name="connsiteY82" fmla="*/ 195131 h 195900"/>
                <a:gd name="connsiteX83" fmla="*/ 482075 w 827965"/>
                <a:gd name="connsiteY83" fmla="*/ 148697 h 195900"/>
                <a:gd name="connsiteX84" fmla="*/ 482075 w 827965"/>
                <a:gd name="connsiteY84" fmla="*/ 47545 h 195900"/>
                <a:gd name="connsiteX85" fmla="*/ 529330 w 827965"/>
                <a:gd name="connsiteY85" fmla="*/ 0 h 19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827965" h="195900">
                  <a:moveTo>
                    <a:pt x="269559" y="32287"/>
                  </a:moveTo>
                  <a:lnTo>
                    <a:pt x="269559" y="84242"/>
                  </a:lnTo>
                  <a:lnTo>
                    <a:pt x="284209" y="84242"/>
                  </a:lnTo>
                  <a:cubicBezTo>
                    <a:pt x="297735" y="84242"/>
                    <a:pt x="301061" y="76500"/>
                    <a:pt x="301061" y="62966"/>
                  </a:cubicBezTo>
                  <a:cubicBezTo>
                    <a:pt x="301061" y="62966"/>
                    <a:pt x="301061" y="53290"/>
                    <a:pt x="301061" y="53290"/>
                  </a:cubicBezTo>
                  <a:cubicBezTo>
                    <a:pt x="301061" y="39756"/>
                    <a:pt x="297735" y="32287"/>
                    <a:pt x="284209" y="32287"/>
                  </a:cubicBezTo>
                  <a:close/>
                  <a:moveTo>
                    <a:pt x="724610" y="2994"/>
                  </a:moveTo>
                  <a:cubicBezTo>
                    <a:pt x="724610" y="2994"/>
                    <a:pt x="827965" y="2994"/>
                    <a:pt x="827965" y="2994"/>
                  </a:cubicBezTo>
                  <a:lnTo>
                    <a:pt x="827965" y="31183"/>
                  </a:lnTo>
                  <a:lnTo>
                    <a:pt x="792049" y="31183"/>
                  </a:lnTo>
                  <a:lnTo>
                    <a:pt x="792049" y="193687"/>
                  </a:lnTo>
                  <a:lnTo>
                    <a:pt x="760535" y="193687"/>
                  </a:lnTo>
                  <a:lnTo>
                    <a:pt x="760535" y="31183"/>
                  </a:lnTo>
                  <a:lnTo>
                    <a:pt x="724610" y="31183"/>
                  </a:lnTo>
                  <a:close/>
                  <a:moveTo>
                    <a:pt x="609331" y="2994"/>
                  </a:moveTo>
                  <a:lnTo>
                    <a:pt x="640846" y="2994"/>
                  </a:lnTo>
                  <a:lnTo>
                    <a:pt x="640846" y="82026"/>
                  </a:lnTo>
                  <a:lnTo>
                    <a:pt x="672360" y="82026"/>
                  </a:lnTo>
                  <a:lnTo>
                    <a:pt x="672360" y="2994"/>
                  </a:lnTo>
                  <a:cubicBezTo>
                    <a:pt x="672360" y="2994"/>
                    <a:pt x="703862" y="2994"/>
                    <a:pt x="703862" y="2994"/>
                  </a:cubicBezTo>
                  <a:lnTo>
                    <a:pt x="703862" y="193687"/>
                  </a:lnTo>
                  <a:lnTo>
                    <a:pt x="672360" y="193687"/>
                  </a:lnTo>
                  <a:lnTo>
                    <a:pt x="672360" y="111345"/>
                  </a:lnTo>
                  <a:lnTo>
                    <a:pt x="640846" y="111345"/>
                  </a:lnTo>
                  <a:lnTo>
                    <a:pt x="640846" y="193687"/>
                  </a:lnTo>
                  <a:lnTo>
                    <a:pt x="609331" y="193687"/>
                  </a:lnTo>
                  <a:close/>
                  <a:moveTo>
                    <a:pt x="365300" y="2994"/>
                  </a:moveTo>
                  <a:cubicBezTo>
                    <a:pt x="365300" y="2994"/>
                    <a:pt x="450414" y="2994"/>
                    <a:pt x="450414" y="2994"/>
                  </a:cubicBezTo>
                  <a:lnTo>
                    <a:pt x="450414" y="32296"/>
                  </a:lnTo>
                  <a:lnTo>
                    <a:pt x="396788" y="32296"/>
                  </a:lnTo>
                  <a:lnTo>
                    <a:pt x="396788" y="82026"/>
                  </a:lnTo>
                  <a:lnTo>
                    <a:pt x="442135" y="82026"/>
                  </a:lnTo>
                  <a:lnTo>
                    <a:pt x="442135" y="111345"/>
                  </a:lnTo>
                  <a:lnTo>
                    <a:pt x="396788" y="111345"/>
                  </a:lnTo>
                  <a:lnTo>
                    <a:pt x="396788" y="164395"/>
                  </a:lnTo>
                  <a:lnTo>
                    <a:pt x="450414" y="164395"/>
                  </a:lnTo>
                  <a:lnTo>
                    <a:pt x="450414" y="193687"/>
                  </a:lnTo>
                  <a:lnTo>
                    <a:pt x="365300" y="193687"/>
                  </a:lnTo>
                  <a:close/>
                  <a:moveTo>
                    <a:pt x="238044" y="2994"/>
                  </a:moveTo>
                  <a:lnTo>
                    <a:pt x="286130" y="2994"/>
                  </a:lnTo>
                  <a:cubicBezTo>
                    <a:pt x="316810" y="2994"/>
                    <a:pt x="332563" y="20678"/>
                    <a:pt x="332563" y="51356"/>
                  </a:cubicBezTo>
                  <a:lnTo>
                    <a:pt x="332563" y="64899"/>
                  </a:lnTo>
                  <a:cubicBezTo>
                    <a:pt x="332563" y="81470"/>
                    <a:pt x="327596" y="92532"/>
                    <a:pt x="316810" y="98615"/>
                  </a:cubicBezTo>
                  <a:cubicBezTo>
                    <a:pt x="327596" y="104150"/>
                    <a:pt x="332563" y="114656"/>
                    <a:pt x="332563" y="132331"/>
                  </a:cubicBezTo>
                  <a:lnTo>
                    <a:pt x="332563" y="193688"/>
                  </a:lnTo>
                  <a:cubicBezTo>
                    <a:pt x="332563" y="193688"/>
                    <a:pt x="301061" y="193688"/>
                    <a:pt x="301061" y="193688"/>
                  </a:cubicBezTo>
                  <a:lnTo>
                    <a:pt x="301061" y="134555"/>
                  </a:lnTo>
                  <a:cubicBezTo>
                    <a:pt x="301061" y="120739"/>
                    <a:pt x="297735" y="113544"/>
                    <a:pt x="284209" y="113544"/>
                  </a:cubicBezTo>
                  <a:lnTo>
                    <a:pt x="269559" y="113544"/>
                  </a:lnTo>
                  <a:lnTo>
                    <a:pt x="269559" y="193688"/>
                  </a:lnTo>
                  <a:lnTo>
                    <a:pt x="238044" y="193688"/>
                  </a:lnTo>
                  <a:close/>
                  <a:moveTo>
                    <a:pt x="115279" y="2994"/>
                  </a:moveTo>
                  <a:cubicBezTo>
                    <a:pt x="115279" y="2994"/>
                    <a:pt x="218647" y="2994"/>
                    <a:pt x="218647" y="2994"/>
                  </a:cubicBezTo>
                  <a:lnTo>
                    <a:pt x="218647" y="31183"/>
                  </a:lnTo>
                  <a:lnTo>
                    <a:pt x="182707" y="31183"/>
                  </a:lnTo>
                  <a:lnTo>
                    <a:pt x="182707" y="193687"/>
                  </a:lnTo>
                  <a:lnTo>
                    <a:pt x="151204" y="193687"/>
                  </a:lnTo>
                  <a:lnTo>
                    <a:pt x="151204" y="31183"/>
                  </a:lnTo>
                  <a:lnTo>
                    <a:pt x="115279" y="31183"/>
                  </a:lnTo>
                  <a:close/>
                  <a:moveTo>
                    <a:pt x="0" y="2994"/>
                  </a:moveTo>
                  <a:lnTo>
                    <a:pt x="31502" y="2994"/>
                  </a:lnTo>
                  <a:lnTo>
                    <a:pt x="31502" y="149469"/>
                  </a:lnTo>
                  <a:cubicBezTo>
                    <a:pt x="31502" y="159971"/>
                    <a:pt x="37593" y="166044"/>
                    <a:pt x="46988" y="166044"/>
                  </a:cubicBezTo>
                  <a:cubicBezTo>
                    <a:pt x="56659" y="166044"/>
                    <a:pt x="63017" y="159971"/>
                    <a:pt x="63017" y="149469"/>
                  </a:cubicBezTo>
                  <a:lnTo>
                    <a:pt x="63017" y="2994"/>
                  </a:lnTo>
                  <a:lnTo>
                    <a:pt x="94519" y="2994"/>
                  </a:lnTo>
                  <a:lnTo>
                    <a:pt x="94519" y="148370"/>
                  </a:lnTo>
                  <a:cubicBezTo>
                    <a:pt x="94519" y="179860"/>
                    <a:pt x="73523" y="195900"/>
                    <a:pt x="46988" y="195900"/>
                  </a:cubicBezTo>
                  <a:cubicBezTo>
                    <a:pt x="20995" y="195900"/>
                    <a:pt x="0" y="179860"/>
                    <a:pt x="0" y="149469"/>
                  </a:cubicBezTo>
                  <a:close/>
                  <a:moveTo>
                    <a:pt x="529330" y="0"/>
                  </a:moveTo>
                  <a:cubicBezTo>
                    <a:pt x="555585" y="0"/>
                    <a:pt x="576594" y="15764"/>
                    <a:pt x="576594" y="46434"/>
                  </a:cubicBezTo>
                  <a:lnTo>
                    <a:pt x="576594" y="67438"/>
                  </a:lnTo>
                  <a:lnTo>
                    <a:pt x="545092" y="67438"/>
                  </a:lnTo>
                  <a:lnTo>
                    <a:pt x="545092" y="46434"/>
                  </a:lnTo>
                  <a:cubicBezTo>
                    <a:pt x="545092" y="35937"/>
                    <a:pt x="539001" y="29577"/>
                    <a:pt x="529330" y="29577"/>
                  </a:cubicBezTo>
                  <a:cubicBezTo>
                    <a:pt x="519659" y="29577"/>
                    <a:pt x="513577" y="35937"/>
                    <a:pt x="513577" y="46434"/>
                  </a:cubicBezTo>
                  <a:lnTo>
                    <a:pt x="513577" y="148697"/>
                  </a:lnTo>
                  <a:cubicBezTo>
                    <a:pt x="513577" y="159204"/>
                    <a:pt x="519659" y="165274"/>
                    <a:pt x="529330" y="165274"/>
                  </a:cubicBezTo>
                  <a:cubicBezTo>
                    <a:pt x="539001" y="165274"/>
                    <a:pt x="545092" y="159204"/>
                    <a:pt x="545092" y="148697"/>
                  </a:cubicBezTo>
                  <a:lnTo>
                    <a:pt x="545092" y="125480"/>
                  </a:lnTo>
                  <a:lnTo>
                    <a:pt x="576594" y="125480"/>
                  </a:lnTo>
                  <a:lnTo>
                    <a:pt x="576594" y="147604"/>
                  </a:lnTo>
                  <a:cubicBezTo>
                    <a:pt x="576594" y="179087"/>
                    <a:pt x="555585" y="195131"/>
                    <a:pt x="529330" y="195131"/>
                  </a:cubicBezTo>
                  <a:cubicBezTo>
                    <a:pt x="503070" y="195131"/>
                    <a:pt x="482075" y="179087"/>
                    <a:pt x="482075" y="148697"/>
                  </a:cubicBezTo>
                  <a:lnTo>
                    <a:pt x="482075" y="47545"/>
                  </a:lnTo>
                  <a:cubicBezTo>
                    <a:pt x="482075" y="15764"/>
                    <a:pt x="503070" y="0"/>
                    <a:pt x="529330" y="0"/>
                  </a:cubicBezTo>
                  <a:close/>
                </a:path>
              </a:pathLst>
            </a:custGeom>
            <a:solidFill>
              <a:srgbClr val="ED0010"/>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grpSp>
      <p:pic>
        <p:nvPicPr>
          <p:cNvPr id="33" name="Afbeelding 32">
            <a:extLst>
              <a:ext uri="{FF2B5EF4-FFF2-40B4-BE49-F238E27FC236}">
                <a16:creationId xmlns:a16="http://schemas.microsoft.com/office/drawing/2014/main" id="{0B7CBC4C-048C-2C49-8987-78155E5E9E0C}"/>
              </a:ext>
            </a:extLst>
          </p:cNvPr>
          <p:cNvPicPr>
            <a:picLocks noChangeAspect="1"/>
          </p:cNvPicPr>
          <p:nvPr userDrawn="1"/>
        </p:nvPicPr>
        <p:blipFill>
          <a:blip r:embed="rId2"/>
          <a:stretch>
            <a:fillRect/>
          </a:stretch>
        </p:blipFill>
        <p:spPr>
          <a:xfrm>
            <a:off x="10386001" y="6004800"/>
            <a:ext cx="1269755" cy="464400"/>
          </a:xfrm>
          <a:prstGeom prst="rect">
            <a:avLst/>
          </a:prstGeom>
        </p:spPr>
      </p:pic>
    </p:spTree>
    <p:extLst>
      <p:ext uri="{BB962C8B-B14F-4D97-AF65-F5344CB8AC3E}">
        <p14:creationId xmlns:p14="http://schemas.microsoft.com/office/powerpoint/2010/main" val="3040480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ig pic right text overlay">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D3E00284-956A-7D4E-9EA2-7ECC8A7F469A}"/>
              </a:ext>
            </a:extLst>
          </p:cNvPr>
          <p:cNvSpPr/>
          <p:nvPr userDrawn="1"/>
        </p:nvSpPr>
        <p:spPr>
          <a:xfrm>
            <a:off x="0" y="856455"/>
            <a:ext cx="3431704" cy="5216813"/>
          </a:xfrm>
          <a:prstGeom prst="rect">
            <a:avLst/>
          </a:prstGeom>
          <a:solidFill>
            <a:schemeClr val="accent6">
              <a:lumMod val="20000"/>
              <a:lumOff val="80000"/>
            </a:schemeClr>
          </a:solidFill>
        </p:spPr>
        <p:txBody>
          <a:bodyPr wrap="square" rtlCol="0" anchor="ctr">
            <a:spAutoFit/>
          </a:bodyPr>
          <a:lstStyle/>
          <a:p>
            <a:pPr algn="l"/>
            <a:endParaRPr lang="nl-NL" sz="5550" dirty="0">
              <a:solidFill>
                <a:srgbClr val="000000"/>
              </a:solidFill>
              <a:latin typeface="Arial" panose="020B0604020202020204" pitchFamily="34" charset="0"/>
              <a:cs typeface="Arial" panose="020B0604020202020204" pitchFamily="34" charset="0"/>
            </a:endParaRPr>
          </a:p>
          <a:p>
            <a:pPr algn="l"/>
            <a:endParaRPr lang="nl-NL" sz="5550" dirty="0">
              <a:solidFill>
                <a:srgbClr val="000000"/>
              </a:solidFill>
              <a:latin typeface="Arial" panose="020B0604020202020204" pitchFamily="34" charset="0"/>
              <a:cs typeface="Arial" panose="020B0604020202020204" pitchFamily="34" charset="0"/>
            </a:endParaRPr>
          </a:p>
          <a:p>
            <a:pPr algn="l"/>
            <a:endParaRPr lang="nl-NL" sz="5550" dirty="0">
              <a:solidFill>
                <a:srgbClr val="000000"/>
              </a:solidFill>
              <a:latin typeface="Arial" panose="020B0604020202020204" pitchFamily="34" charset="0"/>
              <a:cs typeface="Arial" panose="020B0604020202020204" pitchFamily="34" charset="0"/>
            </a:endParaRPr>
          </a:p>
          <a:p>
            <a:pPr algn="l"/>
            <a:endParaRPr lang="nl-NL" sz="5550" dirty="0">
              <a:solidFill>
                <a:srgbClr val="000000"/>
              </a:solidFill>
              <a:latin typeface="Arial" panose="020B0604020202020204" pitchFamily="34" charset="0"/>
              <a:cs typeface="Arial" panose="020B0604020202020204" pitchFamily="34" charset="0"/>
            </a:endParaRPr>
          </a:p>
          <a:p>
            <a:pPr algn="l"/>
            <a:endParaRPr lang="nl-NL" sz="5550" dirty="0">
              <a:solidFill>
                <a:srgbClr val="000000"/>
              </a:solidFill>
              <a:latin typeface="Arial" panose="020B0604020202020204" pitchFamily="34" charset="0"/>
              <a:cs typeface="Arial" panose="020B0604020202020204" pitchFamily="34" charset="0"/>
            </a:endParaRPr>
          </a:p>
          <a:p>
            <a:pPr algn="l"/>
            <a:endParaRPr lang="nl-NL" sz="5550" dirty="0">
              <a:solidFill>
                <a:srgbClr val="000000"/>
              </a:solidFill>
              <a:latin typeface="Arial" panose="020B0604020202020204" pitchFamily="34" charset="0"/>
              <a:cs typeface="Arial" panose="020B0604020202020204" pitchFamily="34" charset="0"/>
            </a:endParaRPr>
          </a:p>
        </p:txBody>
      </p:sp>
      <p:sp>
        <p:nvSpPr>
          <p:cNvPr id="15" name="Picture Placeholder 13">
            <a:extLst>
              <a:ext uri="{FF2B5EF4-FFF2-40B4-BE49-F238E27FC236}">
                <a16:creationId xmlns:a16="http://schemas.microsoft.com/office/drawing/2014/main" id="{CD1E5101-6EA2-D545-9D42-5671336BABAF}"/>
              </a:ext>
            </a:extLst>
          </p:cNvPr>
          <p:cNvSpPr>
            <a:spLocks noGrp="1"/>
          </p:cNvSpPr>
          <p:nvPr>
            <p:ph type="pic" sz="quarter" idx="11"/>
          </p:nvPr>
        </p:nvSpPr>
        <p:spPr>
          <a:xfrm>
            <a:off x="3071813" y="0"/>
            <a:ext cx="9120187" cy="6858000"/>
          </a:xfrm>
          <a:solidFill>
            <a:schemeClr val="bg2"/>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B1B6FBC3-ED3E-E346-8A6C-5F4B5A2714E2}"/>
              </a:ext>
            </a:extLst>
          </p:cNvPr>
          <p:cNvSpPr>
            <a:spLocks noGrp="1"/>
          </p:cNvSpPr>
          <p:nvPr>
            <p:ph type="title"/>
          </p:nvPr>
        </p:nvSpPr>
        <p:spPr>
          <a:xfrm>
            <a:off x="550864" y="692150"/>
            <a:ext cx="5040312" cy="1657350"/>
          </a:xfrm>
          <a:solidFill>
            <a:schemeClr val="bg1"/>
          </a:solidFill>
          <a:ln>
            <a:noFill/>
          </a:ln>
        </p:spPr>
        <p:txBody>
          <a:bodyPr lIns="360000" tIns="360000" rIns="540000" anchor="t"/>
          <a:lstStyle/>
          <a:p>
            <a:r>
              <a:rPr lang="en-US"/>
              <a:t>Click to edit Master title style</a:t>
            </a:r>
            <a:endParaRPr lang="en-US" dirty="0"/>
          </a:p>
        </p:txBody>
      </p:sp>
      <p:grpSp>
        <p:nvGrpSpPr>
          <p:cNvPr id="5" name="Group 4">
            <a:extLst>
              <a:ext uri="{FF2B5EF4-FFF2-40B4-BE49-F238E27FC236}">
                <a16:creationId xmlns:a16="http://schemas.microsoft.com/office/drawing/2014/main" id="{6FC5071E-DEB1-5349-80F8-FD30600D1A4F}"/>
              </a:ext>
            </a:extLst>
          </p:cNvPr>
          <p:cNvGrpSpPr/>
          <p:nvPr userDrawn="1"/>
        </p:nvGrpSpPr>
        <p:grpSpPr>
          <a:xfrm>
            <a:off x="11496601" y="332656"/>
            <a:ext cx="407011" cy="348834"/>
            <a:chOff x="11496600" y="332656"/>
            <a:chExt cx="407011" cy="348834"/>
          </a:xfrm>
        </p:grpSpPr>
        <p:sp>
          <p:nvSpPr>
            <p:cNvPr id="9" name="Shape">
              <a:extLst>
                <a:ext uri="{FF2B5EF4-FFF2-40B4-BE49-F238E27FC236}">
                  <a16:creationId xmlns:a16="http://schemas.microsoft.com/office/drawing/2014/main" id="{2CE958C3-F4D3-E843-A6D4-76DFB2C4A023}"/>
                </a:ext>
              </a:extLst>
            </p:cNvPr>
            <p:cNvSpPr/>
            <p:nvPr userDrawn="1"/>
          </p:nvSpPr>
          <p:spPr>
            <a:xfrm>
              <a:off x="11612917" y="332656"/>
              <a:ext cx="58111" cy="14526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2">
                <a:lumMod val="90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sp>
          <p:nvSpPr>
            <p:cNvPr id="10" name="Shape">
              <a:extLst>
                <a:ext uri="{FF2B5EF4-FFF2-40B4-BE49-F238E27FC236}">
                  <a16:creationId xmlns:a16="http://schemas.microsoft.com/office/drawing/2014/main" id="{50EE41ED-CA76-C74A-8CAC-C076B914ED93}"/>
                </a:ext>
              </a:extLst>
            </p:cNvPr>
            <p:cNvSpPr/>
            <p:nvPr userDrawn="1"/>
          </p:nvSpPr>
          <p:spPr>
            <a:xfrm>
              <a:off x="11612917" y="536212"/>
              <a:ext cx="58111" cy="1452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2">
                <a:lumMod val="90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sp>
          <p:nvSpPr>
            <p:cNvPr id="11" name="Shape">
              <a:extLst>
                <a:ext uri="{FF2B5EF4-FFF2-40B4-BE49-F238E27FC236}">
                  <a16:creationId xmlns:a16="http://schemas.microsoft.com/office/drawing/2014/main" id="{F31FC9A2-F74A-1440-9A97-A7C3850470E9}"/>
                </a:ext>
              </a:extLst>
            </p:cNvPr>
            <p:cNvSpPr/>
            <p:nvPr userDrawn="1"/>
          </p:nvSpPr>
          <p:spPr>
            <a:xfrm>
              <a:off x="11496600" y="332656"/>
              <a:ext cx="58111" cy="34866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2">
                <a:lumMod val="90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sp>
          <p:nvSpPr>
            <p:cNvPr id="12" name="Shape">
              <a:extLst>
                <a:ext uri="{FF2B5EF4-FFF2-40B4-BE49-F238E27FC236}">
                  <a16:creationId xmlns:a16="http://schemas.microsoft.com/office/drawing/2014/main" id="{5602B6CB-0F5B-6444-9846-E680D97AFF53}"/>
                </a:ext>
              </a:extLst>
            </p:cNvPr>
            <p:cNvSpPr/>
            <p:nvPr userDrawn="1"/>
          </p:nvSpPr>
          <p:spPr>
            <a:xfrm>
              <a:off x="11729235" y="332656"/>
              <a:ext cx="174376" cy="261501"/>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800"/>
                    <a:pt x="10801" y="16800"/>
                  </a:cubicBezTo>
                  <a:cubicBezTo>
                    <a:pt x="8806" y="16800"/>
                    <a:pt x="7202" y="15724"/>
                    <a:pt x="7202" y="14399"/>
                  </a:cubicBezTo>
                  <a:lnTo>
                    <a:pt x="7202" y="0"/>
                  </a:lnTo>
                  <a:lnTo>
                    <a:pt x="3"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chemeClr val="tx2"/>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grpSp>
      <p:sp>
        <p:nvSpPr>
          <p:cNvPr id="8" name="Text Placeholder 7">
            <a:extLst>
              <a:ext uri="{FF2B5EF4-FFF2-40B4-BE49-F238E27FC236}">
                <a16:creationId xmlns:a16="http://schemas.microsoft.com/office/drawing/2014/main" id="{61B30FE6-4D08-154C-8C13-5744F67462C3}"/>
              </a:ext>
            </a:extLst>
          </p:cNvPr>
          <p:cNvSpPr>
            <a:spLocks noGrp="1"/>
          </p:cNvSpPr>
          <p:nvPr>
            <p:ph type="body" sz="quarter" idx="10"/>
          </p:nvPr>
        </p:nvSpPr>
        <p:spPr>
          <a:xfrm>
            <a:off x="550863" y="2349500"/>
            <a:ext cx="5040312" cy="3816350"/>
          </a:xfrm>
          <a:solidFill>
            <a:schemeClr val="bg1"/>
          </a:solidFill>
          <a:ln>
            <a:noFill/>
          </a:ln>
        </p:spPr>
        <p:txBody>
          <a:bodyPr lIns="360000" rIns="540000" bIns="360000"/>
          <a:lstStyle/>
          <a:p>
            <a:pPr lvl="0"/>
            <a:r>
              <a:rPr lang="en-US"/>
              <a:t>Click to edit Master text styles</a:t>
            </a:r>
          </a:p>
        </p:txBody>
      </p:sp>
      <p:sp>
        <p:nvSpPr>
          <p:cNvPr id="3" name="Tijdelijke aanduiding voor datum 2">
            <a:extLst>
              <a:ext uri="{FF2B5EF4-FFF2-40B4-BE49-F238E27FC236}">
                <a16:creationId xmlns:a16="http://schemas.microsoft.com/office/drawing/2014/main" id="{DEDB39B5-0DE9-3640-B010-3D7373BBCDF5}"/>
              </a:ext>
            </a:extLst>
          </p:cNvPr>
          <p:cNvSpPr>
            <a:spLocks noGrp="1"/>
          </p:cNvSpPr>
          <p:nvPr>
            <p:ph type="dt" sz="half" idx="12"/>
          </p:nvPr>
        </p:nvSpPr>
        <p:spPr/>
        <p:txBody>
          <a:bodyPr/>
          <a:lstStyle/>
          <a:p>
            <a:fld id="{64F381F3-31BE-4046-B7D5-C842D99C1877}" type="datetime4">
              <a:rPr lang="nl-NL" smtClean="0"/>
              <a:t>4 februari 2024</a:t>
            </a:fld>
            <a:endParaRPr lang="en-US" dirty="0"/>
          </a:p>
        </p:txBody>
      </p:sp>
      <p:sp>
        <p:nvSpPr>
          <p:cNvPr id="4" name="Tijdelijke aanduiding voor voettekst 3">
            <a:extLst>
              <a:ext uri="{FF2B5EF4-FFF2-40B4-BE49-F238E27FC236}">
                <a16:creationId xmlns:a16="http://schemas.microsoft.com/office/drawing/2014/main" id="{1D4C00AF-4EC1-824D-97E4-3889C62A741A}"/>
              </a:ext>
            </a:extLst>
          </p:cNvPr>
          <p:cNvSpPr>
            <a:spLocks noGrp="1"/>
          </p:cNvSpPr>
          <p:nvPr>
            <p:ph type="ftr" sz="quarter" idx="13"/>
          </p:nvPr>
        </p:nvSpPr>
        <p:spPr/>
        <p:txBody>
          <a:bodyPr/>
          <a:lstStyle/>
          <a:p>
            <a:r>
              <a:rPr lang="nl-NL" noProof="0" dirty="0"/>
              <a:t>NAAM</a:t>
            </a:r>
            <a:r>
              <a:rPr lang="en-US" dirty="0"/>
              <a:t> PRESENTATIE</a:t>
            </a:r>
          </a:p>
        </p:txBody>
      </p:sp>
      <p:sp>
        <p:nvSpPr>
          <p:cNvPr id="6" name="Tijdelijke aanduiding voor dianummer 5">
            <a:extLst>
              <a:ext uri="{FF2B5EF4-FFF2-40B4-BE49-F238E27FC236}">
                <a16:creationId xmlns:a16="http://schemas.microsoft.com/office/drawing/2014/main" id="{A6E1C89B-F6D4-C040-AE19-B35CC7411317}"/>
              </a:ext>
            </a:extLst>
          </p:cNvPr>
          <p:cNvSpPr>
            <a:spLocks noGrp="1"/>
          </p:cNvSpPr>
          <p:nvPr>
            <p:ph type="sldNum" sz="quarter" idx="14"/>
          </p:nvPr>
        </p:nvSpPr>
        <p:spPr/>
        <p:txBody>
          <a:bodyPr/>
          <a:lstStyle/>
          <a:p>
            <a:fld id="{EC1B0D69-B8A6-8744-9E7E-380CD2AD97F8}" type="slidenum">
              <a:rPr lang="nl-NL" noProof="0" smtClean="0"/>
              <a:pPr/>
              <a:t>‹#›</a:t>
            </a:fld>
            <a:endParaRPr lang="nl-NL" noProof="0" dirty="0"/>
          </a:p>
        </p:txBody>
      </p:sp>
    </p:spTree>
    <p:extLst>
      <p:ext uri="{BB962C8B-B14F-4D97-AF65-F5344CB8AC3E}">
        <p14:creationId xmlns:p14="http://schemas.microsoft.com/office/powerpoint/2010/main" val="619658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ic_left_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6FBC3-ED3E-E346-8A6C-5F4B5A2714E2}"/>
              </a:ext>
            </a:extLst>
          </p:cNvPr>
          <p:cNvSpPr>
            <a:spLocks noGrp="1"/>
          </p:cNvSpPr>
          <p:nvPr>
            <p:ph type="title"/>
          </p:nvPr>
        </p:nvSpPr>
        <p:spPr>
          <a:xfrm>
            <a:off x="6600826" y="692150"/>
            <a:ext cx="5040313" cy="1314450"/>
          </a:xfrm>
        </p:spPr>
        <p:txBody>
          <a:bodyPr anchor="t"/>
          <a:lstStyle/>
          <a:p>
            <a:r>
              <a:rPr lang="en-US"/>
              <a:t>Click to edit Master title style</a:t>
            </a:r>
            <a:endParaRPr lang="en-US" dirty="0"/>
          </a:p>
        </p:txBody>
      </p:sp>
      <p:grpSp>
        <p:nvGrpSpPr>
          <p:cNvPr id="5" name="Group 4">
            <a:extLst>
              <a:ext uri="{FF2B5EF4-FFF2-40B4-BE49-F238E27FC236}">
                <a16:creationId xmlns:a16="http://schemas.microsoft.com/office/drawing/2014/main" id="{592F9012-E1D2-4A4D-BAEB-24040D8D491C}"/>
              </a:ext>
            </a:extLst>
          </p:cNvPr>
          <p:cNvGrpSpPr/>
          <p:nvPr userDrawn="1"/>
        </p:nvGrpSpPr>
        <p:grpSpPr>
          <a:xfrm>
            <a:off x="11496599" y="332656"/>
            <a:ext cx="407012" cy="348834"/>
            <a:chOff x="11496599" y="332656"/>
            <a:chExt cx="407012" cy="348834"/>
          </a:xfrm>
        </p:grpSpPr>
        <p:sp>
          <p:nvSpPr>
            <p:cNvPr id="13" name="Freeform 12">
              <a:extLst>
                <a:ext uri="{FF2B5EF4-FFF2-40B4-BE49-F238E27FC236}">
                  <a16:creationId xmlns:a16="http://schemas.microsoft.com/office/drawing/2014/main" id="{26019297-87CF-E441-94AE-A7404D0DD5EF}"/>
                </a:ext>
              </a:extLst>
            </p:cNvPr>
            <p:cNvSpPr/>
            <p:nvPr userDrawn="1"/>
          </p:nvSpPr>
          <p:spPr>
            <a:xfrm>
              <a:off x="11496599" y="332656"/>
              <a:ext cx="174428" cy="348834"/>
            </a:xfrm>
            <a:custGeom>
              <a:avLst/>
              <a:gdLst>
                <a:gd name="connsiteX0" fmla="*/ 116317 w 174428"/>
                <a:gd name="connsiteY0" fmla="*/ 203556 h 348834"/>
                <a:gd name="connsiteX1" fmla="*/ 174428 w 174428"/>
                <a:gd name="connsiteY1" fmla="*/ 203556 h 348834"/>
                <a:gd name="connsiteX2" fmla="*/ 174428 w 174428"/>
                <a:gd name="connsiteY2" fmla="*/ 348834 h 348834"/>
                <a:gd name="connsiteX3" fmla="*/ 116317 w 174428"/>
                <a:gd name="connsiteY3" fmla="*/ 348834 h 348834"/>
                <a:gd name="connsiteX4" fmla="*/ 116317 w 174428"/>
                <a:gd name="connsiteY4" fmla="*/ 203556 h 348834"/>
                <a:gd name="connsiteX5" fmla="*/ 116317 w 174428"/>
                <a:gd name="connsiteY5" fmla="*/ 0 h 348834"/>
                <a:gd name="connsiteX6" fmla="*/ 174428 w 174428"/>
                <a:gd name="connsiteY6" fmla="*/ 0 h 348834"/>
                <a:gd name="connsiteX7" fmla="*/ 174428 w 174428"/>
                <a:gd name="connsiteY7" fmla="*/ 145264 h 348834"/>
                <a:gd name="connsiteX8" fmla="*/ 116317 w 174428"/>
                <a:gd name="connsiteY8" fmla="*/ 145264 h 348834"/>
                <a:gd name="connsiteX9" fmla="*/ 116317 w 174428"/>
                <a:gd name="connsiteY9" fmla="*/ 0 h 348834"/>
                <a:gd name="connsiteX10" fmla="*/ 0 w 174428"/>
                <a:gd name="connsiteY10" fmla="*/ 0 h 348834"/>
                <a:gd name="connsiteX11" fmla="*/ 58111 w 174428"/>
                <a:gd name="connsiteY11" fmla="*/ 0 h 348834"/>
                <a:gd name="connsiteX12" fmla="*/ 58111 w 174428"/>
                <a:gd name="connsiteY12" fmla="*/ 348668 h 348834"/>
                <a:gd name="connsiteX13" fmla="*/ 0 w 174428"/>
                <a:gd name="connsiteY13" fmla="*/ 348668 h 348834"/>
                <a:gd name="connsiteX14" fmla="*/ 0 w 174428"/>
                <a:gd name="connsiteY14" fmla="*/ 0 h 34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428" h="348834">
                  <a:moveTo>
                    <a:pt x="116317" y="203556"/>
                  </a:moveTo>
                  <a:lnTo>
                    <a:pt x="174428" y="203556"/>
                  </a:lnTo>
                  <a:lnTo>
                    <a:pt x="174428" y="348834"/>
                  </a:lnTo>
                  <a:lnTo>
                    <a:pt x="116317" y="348834"/>
                  </a:lnTo>
                  <a:cubicBezTo>
                    <a:pt x="116317" y="348834"/>
                    <a:pt x="116317" y="203556"/>
                    <a:pt x="116317" y="203556"/>
                  </a:cubicBezTo>
                  <a:close/>
                  <a:moveTo>
                    <a:pt x="116317" y="0"/>
                  </a:moveTo>
                  <a:lnTo>
                    <a:pt x="174428" y="0"/>
                  </a:lnTo>
                  <a:lnTo>
                    <a:pt x="174428" y="145264"/>
                  </a:lnTo>
                  <a:lnTo>
                    <a:pt x="116317" y="145264"/>
                  </a:lnTo>
                  <a:cubicBezTo>
                    <a:pt x="116317" y="145264"/>
                    <a:pt x="116317" y="0"/>
                    <a:pt x="116317" y="0"/>
                  </a:cubicBezTo>
                  <a:close/>
                  <a:moveTo>
                    <a:pt x="0" y="0"/>
                  </a:moveTo>
                  <a:lnTo>
                    <a:pt x="58111" y="0"/>
                  </a:lnTo>
                  <a:lnTo>
                    <a:pt x="58111" y="348668"/>
                  </a:lnTo>
                  <a:lnTo>
                    <a:pt x="0" y="348668"/>
                  </a:lnTo>
                  <a:cubicBezTo>
                    <a:pt x="0" y="348668"/>
                    <a:pt x="0" y="0"/>
                    <a:pt x="0" y="0"/>
                  </a:cubicBezTo>
                  <a:close/>
                </a:path>
              </a:pathLst>
            </a:custGeom>
            <a:solidFill>
              <a:schemeClr val="accent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sp>
          <p:nvSpPr>
            <p:cNvPr id="12" name="Shape">
              <a:extLst>
                <a:ext uri="{FF2B5EF4-FFF2-40B4-BE49-F238E27FC236}">
                  <a16:creationId xmlns:a16="http://schemas.microsoft.com/office/drawing/2014/main" id="{5602B6CB-0F5B-6444-9846-E680D97AFF53}"/>
                </a:ext>
              </a:extLst>
            </p:cNvPr>
            <p:cNvSpPr/>
            <p:nvPr userDrawn="1"/>
          </p:nvSpPr>
          <p:spPr>
            <a:xfrm>
              <a:off x="11729235" y="332656"/>
              <a:ext cx="174376" cy="261501"/>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800"/>
                    <a:pt x="10801" y="16800"/>
                  </a:cubicBezTo>
                  <a:cubicBezTo>
                    <a:pt x="8806" y="16800"/>
                    <a:pt x="7202" y="15724"/>
                    <a:pt x="7202" y="14399"/>
                  </a:cubicBezTo>
                  <a:lnTo>
                    <a:pt x="7202" y="0"/>
                  </a:lnTo>
                  <a:lnTo>
                    <a:pt x="3"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chemeClr val="accent2"/>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grpSp>
      <p:sp>
        <p:nvSpPr>
          <p:cNvPr id="10" name="Picture Placeholder 9">
            <a:extLst>
              <a:ext uri="{FF2B5EF4-FFF2-40B4-BE49-F238E27FC236}">
                <a16:creationId xmlns:a16="http://schemas.microsoft.com/office/drawing/2014/main" id="{8A7874EF-FE7D-F04C-ABDF-E7C02DDBC0A5}"/>
              </a:ext>
            </a:extLst>
          </p:cNvPr>
          <p:cNvSpPr>
            <a:spLocks noGrp="1"/>
          </p:cNvSpPr>
          <p:nvPr>
            <p:ph type="pic" sz="quarter" idx="10"/>
          </p:nvPr>
        </p:nvSpPr>
        <p:spPr>
          <a:xfrm>
            <a:off x="0" y="0"/>
            <a:ext cx="6096000" cy="6858000"/>
          </a:xfrm>
          <a:solidFill>
            <a:schemeClr val="bg2"/>
          </a:solidFill>
          <a:ln>
            <a:noFill/>
          </a:ln>
        </p:spPr>
        <p:txBody>
          <a:bodyPr/>
          <a:lstStyle/>
          <a:p>
            <a:r>
              <a:rPr lang="en-US"/>
              <a:t>Click icon to add picture</a:t>
            </a:r>
          </a:p>
        </p:txBody>
      </p:sp>
      <p:sp>
        <p:nvSpPr>
          <p:cNvPr id="15" name="Text Placeholder 14">
            <a:extLst>
              <a:ext uri="{FF2B5EF4-FFF2-40B4-BE49-F238E27FC236}">
                <a16:creationId xmlns:a16="http://schemas.microsoft.com/office/drawing/2014/main" id="{6ACFE078-C496-3343-A578-AA6B40937CED}"/>
              </a:ext>
            </a:extLst>
          </p:cNvPr>
          <p:cNvSpPr>
            <a:spLocks noGrp="1"/>
          </p:cNvSpPr>
          <p:nvPr>
            <p:ph type="body" sz="quarter" idx="11"/>
          </p:nvPr>
        </p:nvSpPr>
        <p:spPr>
          <a:xfrm>
            <a:off x="6600826" y="2349500"/>
            <a:ext cx="5040313" cy="4103688"/>
          </a:xfrm>
        </p:spPr>
        <p:txBody>
          <a:bodyPr/>
          <a:lstStyle/>
          <a:p>
            <a:pPr lvl="0"/>
            <a:r>
              <a:rPr lang="en-US"/>
              <a:t>Click to edit Master text styles</a:t>
            </a:r>
          </a:p>
        </p:txBody>
      </p:sp>
      <p:sp>
        <p:nvSpPr>
          <p:cNvPr id="3" name="Tijdelijke aanduiding voor datum 2">
            <a:extLst>
              <a:ext uri="{FF2B5EF4-FFF2-40B4-BE49-F238E27FC236}">
                <a16:creationId xmlns:a16="http://schemas.microsoft.com/office/drawing/2014/main" id="{32EA9D2E-182E-EC4B-9BF7-CB26507DD590}"/>
              </a:ext>
            </a:extLst>
          </p:cNvPr>
          <p:cNvSpPr>
            <a:spLocks noGrp="1"/>
          </p:cNvSpPr>
          <p:nvPr>
            <p:ph type="dt" sz="half" idx="12"/>
          </p:nvPr>
        </p:nvSpPr>
        <p:spPr/>
        <p:txBody>
          <a:bodyPr/>
          <a:lstStyle/>
          <a:p>
            <a:fld id="{C2F9C46C-5723-CC43-9C75-D5037133D0C8}" type="datetime4">
              <a:rPr lang="nl-NL" smtClean="0"/>
              <a:t>4 februari 2024</a:t>
            </a:fld>
            <a:endParaRPr lang="en-US" dirty="0"/>
          </a:p>
        </p:txBody>
      </p:sp>
      <p:sp>
        <p:nvSpPr>
          <p:cNvPr id="4" name="Tijdelijke aanduiding voor voettekst 3">
            <a:extLst>
              <a:ext uri="{FF2B5EF4-FFF2-40B4-BE49-F238E27FC236}">
                <a16:creationId xmlns:a16="http://schemas.microsoft.com/office/drawing/2014/main" id="{E928B1D3-F593-BA4C-8303-900D4E0FEF97}"/>
              </a:ext>
            </a:extLst>
          </p:cNvPr>
          <p:cNvSpPr>
            <a:spLocks noGrp="1"/>
          </p:cNvSpPr>
          <p:nvPr>
            <p:ph type="ftr" sz="quarter" idx="13"/>
          </p:nvPr>
        </p:nvSpPr>
        <p:spPr/>
        <p:txBody>
          <a:bodyPr/>
          <a:lstStyle/>
          <a:p>
            <a:r>
              <a:rPr lang="nl-NL" noProof="0" dirty="0"/>
              <a:t>NAAM PRESENTATIE</a:t>
            </a:r>
          </a:p>
        </p:txBody>
      </p:sp>
      <p:sp>
        <p:nvSpPr>
          <p:cNvPr id="6" name="Tijdelijke aanduiding voor dianummer 5">
            <a:extLst>
              <a:ext uri="{FF2B5EF4-FFF2-40B4-BE49-F238E27FC236}">
                <a16:creationId xmlns:a16="http://schemas.microsoft.com/office/drawing/2014/main" id="{FCD00B8C-4682-D04B-9F8F-84887ED23537}"/>
              </a:ext>
            </a:extLst>
          </p:cNvPr>
          <p:cNvSpPr>
            <a:spLocks noGrp="1"/>
          </p:cNvSpPr>
          <p:nvPr>
            <p:ph type="sldNum" sz="quarter" idx="14"/>
          </p:nvPr>
        </p:nvSpPr>
        <p:spPr/>
        <p:txBody>
          <a:bodyPr/>
          <a:lstStyle/>
          <a:p>
            <a:fld id="{EC1B0D69-B8A6-8744-9E7E-380CD2AD97F8}" type="slidenum">
              <a:rPr lang="nl-NL" noProof="0" smtClean="0"/>
              <a:pPr/>
              <a:t>‹#›</a:t>
            </a:fld>
            <a:endParaRPr lang="nl-NL" noProof="0" dirty="0"/>
          </a:p>
        </p:txBody>
      </p:sp>
    </p:spTree>
    <p:extLst>
      <p:ext uri="{BB962C8B-B14F-4D97-AF65-F5344CB8AC3E}">
        <p14:creationId xmlns:p14="http://schemas.microsoft.com/office/powerpoint/2010/main" val="73241634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4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3B792-128F-4285-A80F-1A32A2B67F1D}"/>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C8224285-D3B0-4D5C-9342-BCB7023962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3E2DF883-FEA2-4233-86E4-D599A62C4C72}"/>
              </a:ext>
            </a:extLst>
          </p:cNvPr>
          <p:cNvSpPr>
            <a:spLocks noGrp="1"/>
          </p:cNvSpPr>
          <p:nvPr>
            <p:ph type="dt" sz="half" idx="10"/>
          </p:nvPr>
        </p:nvSpPr>
        <p:spPr/>
        <p:txBody>
          <a:bodyPr/>
          <a:lstStyle/>
          <a:p>
            <a:fld id="{B2E38252-6425-48C8-9599-60BD7BFC2CBE}" type="datetimeFigureOut">
              <a:rPr lang="nl-NL" smtClean="0"/>
              <a:t>4-2-2024</a:t>
            </a:fld>
            <a:endParaRPr lang="nl-NL"/>
          </a:p>
        </p:txBody>
      </p:sp>
      <p:sp>
        <p:nvSpPr>
          <p:cNvPr id="5" name="Footer Placeholder 4">
            <a:extLst>
              <a:ext uri="{FF2B5EF4-FFF2-40B4-BE49-F238E27FC236}">
                <a16:creationId xmlns:a16="http://schemas.microsoft.com/office/drawing/2014/main" id="{8CF10819-08FE-4A29-92EE-38D01AAF2309}"/>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78915F77-EC52-44EC-BF49-2443E52EA287}"/>
              </a:ext>
            </a:extLst>
          </p:cNvPr>
          <p:cNvSpPr>
            <a:spLocks noGrp="1"/>
          </p:cNvSpPr>
          <p:nvPr>
            <p:ph type="sldNum" sz="quarter" idx="12"/>
          </p:nvPr>
        </p:nvSpPr>
        <p:spPr/>
        <p:txBody>
          <a:bodyPr/>
          <a:lstStyle/>
          <a:p>
            <a:fld id="{A516359E-6E63-4699-A572-807BC0B53FE6}" type="slidenum">
              <a:rPr lang="nl-NL" smtClean="0"/>
              <a:t>‹#›</a:t>
            </a:fld>
            <a:endParaRPr lang="nl-NL"/>
          </a:p>
        </p:txBody>
      </p:sp>
    </p:spTree>
    <p:extLst>
      <p:ext uri="{BB962C8B-B14F-4D97-AF65-F5344CB8AC3E}">
        <p14:creationId xmlns:p14="http://schemas.microsoft.com/office/powerpoint/2010/main" val="3509709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D9D8E-3C4A-42B4-B8C5-6AD5C8267B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1A905CE8-ED29-4FC3-9FA6-19E91269FC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5A242E-F97D-4F38-B1DC-1DBAC5DE2928}"/>
              </a:ext>
            </a:extLst>
          </p:cNvPr>
          <p:cNvSpPr>
            <a:spLocks noGrp="1"/>
          </p:cNvSpPr>
          <p:nvPr>
            <p:ph type="dt" sz="half" idx="10"/>
          </p:nvPr>
        </p:nvSpPr>
        <p:spPr/>
        <p:txBody>
          <a:bodyPr/>
          <a:lstStyle/>
          <a:p>
            <a:fld id="{B2E38252-6425-48C8-9599-60BD7BFC2CBE}" type="datetimeFigureOut">
              <a:rPr lang="nl-NL" smtClean="0"/>
              <a:t>4-2-2024</a:t>
            </a:fld>
            <a:endParaRPr lang="nl-NL"/>
          </a:p>
        </p:txBody>
      </p:sp>
      <p:sp>
        <p:nvSpPr>
          <p:cNvPr id="5" name="Footer Placeholder 4">
            <a:extLst>
              <a:ext uri="{FF2B5EF4-FFF2-40B4-BE49-F238E27FC236}">
                <a16:creationId xmlns:a16="http://schemas.microsoft.com/office/drawing/2014/main" id="{E068A601-4FA8-40F9-B473-8CC3CBDA2D50}"/>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28FE2E4E-584C-4B0C-9866-83747BA9D90F}"/>
              </a:ext>
            </a:extLst>
          </p:cNvPr>
          <p:cNvSpPr>
            <a:spLocks noGrp="1"/>
          </p:cNvSpPr>
          <p:nvPr>
            <p:ph type="sldNum" sz="quarter" idx="12"/>
          </p:nvPr>
        </p:nvSpPr>
        <p:spPr/>
        <p:txBody>
          <a:bodyPr/>
          <a:lstStyle/>
          <a:p>
            <a:fld id="{A516359E-6E63-4699-A572-807BC0B53FE6}" type="slidenum">
              <a:rPr lang="nl-NL" smtClean="0"/>
              <a:t>‹#›</a:t>
            </a:fld>
            <a:endParaRPr lang="nl-NL"/>
          </a:p>
        </p:txBody>
      </p:sp>
    </p:spTree>
    <p:extLst>
      <p:ext uri="{BB962C8B-B14F-4D97-AF65-F5344CB8AC3E}">
        <p14:creationId xmlns:p14="http://schemas.microsoft.com/office/powerpoint/2010/main" val="2071404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E66C9-C23C-4EB5-B39F-E10E5A8CEC14}"/>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62E6ED34-1416-45B8-9782-F595383463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id="{B4289621-F831-49A7-93DD-532C7242BB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a:extLst>
              <a:ext uri="{FF2B5EF4-FFF2-40B4-BE49-F238E27FC236}">
                <a16:creationId xmlns:a16="http://schemas.microsoft.com/office/drawing/2014/main" id="{1071EBAA-F9F0-44DE-9875-9DC69BF3D3E9}"/>
              </a:ext>
            </a:extLst>
          </p:cNvPr>
          <p:cNvSpPr>
            <a:spLocks noGrp="1"/>
          </p:cNvSpPr>
          <p:nvPr>
            <p:ph type="dt" sz="half" idx="10"/>
          </p:nvPr>
        </p:nvSpPr>
        <p:spPr/>
        <p:txBody>
          <a:bodyPr/>
          <a:lstStyle/>
          <a:p>
            <a:fld id="{B2E38252-6425-48C8-9599-60BD7BFC2CBE}" type="datetimeFigureOut">
              <a:rPr lang="nl-NL" smtClean="0"/>
              <a:t>4-2-2024</a:t>
            </a:fld>
            <a:endParaRPr lang="nl-NL"/>
          </a:p>
        </p:txBody>
      </p:sp>
      <p:sp>
        <p:nvSpPr>
          <p:cNvPr id="6" name="Footer Placeholder 5">
            <a:extLst>
              <a:ext uri="{FF2B5EF4-FFF2-40B4-BE49-F238E27FC236}">
                <a16:creationId xmlns:a16="http://schemas.microsoft.com/office/drawing/2014/main" id="{9DFC55CC-1286-40F7-B93B-3FCDE4BEEF3C}"/>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21A75E57-0A6F-46F5-A6DD-BD4976EA942E}"/>
              </a:ext>
            </a:extLst>
          </p:cNvPr>
          <p:cNvSpPr>
            <a:spLocks noGrp="1"/>
          </p:cNvSpPr>
          <p:nvPr>
            <p:ph type="sldNum" sz="quarter" idx="12"/>
          </p:nvPr>
        </p:nvSpPr>
        <p:spPr/>
        <p:txBody>
          <a:bodyPr/>
          <a:lstStyle/>
          <a:p>
            <a:fld id="{A516359E-6E63-4699-A572-807BC0B53FE6}" type="slidenum">
              <a:rPr lang="nl-NL" smtClean="0"/>
              <a:t>‹#›</a:t>
            </a:fld>
            <a:endParaRPr lang="nl-NL"/>
          </a:p>
        </p:txBody>
      </p:sp>
    </p:spTree>
    <p:extLst>
      <p:ext uri="{BB962C8B-B14F-4D97-AF65-F5344CB8AC3E}">
        <p14:creationId xmlns:p14="http://schemas.microsoft.com/office/powerpoint/2010/main" val="2077199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AA74C-B805-44CA-AE2E-49B334A7A065}"/>
              </a:ext>
            </a:extLst>
          </p:cNvPr>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a:extLst>
              <a:ext uri="{FF2B5EF4-FFF2-40B4-BE49-F238E27FC236}">
                <a16:creationId xmlns:a16="http://schemas.microsoft.com/office/drawing/2014/main" id="{2B23FA00-1B8F-4774-BBA4-52D8310D92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4FA552-C8CD-4F8F-A283-88F7781A2B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EB72DDC2-CA16-4658-AD99-664C629769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B40D5E-0DC7-40DD-8F0E-CDEE78A130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a:extLst>
              <a:ext uri="{FF2B5EF4-FFF2-40B4-BE49-F238E27FC236}">
                <a16:creationId xmlns:a16="http://schemas.microsoft.com/office/drawing/2014/main" id="{0D4C14E3-7979-490F-9B42-5B4288DC871B}"/>
              </a:ext>
            </a:extLst>
          </p:cNvPr>
          <p:cNvSpPr>
            <a:spLocks noGrp="1"/>
          </p:cNvSpPr>
          <p:nvPr>
            <p:ph type="dt" sz="half" idx="10"/>
          </p:nvPr>
        </p:nvSpPr>
        <p:spPr/>
        <p:txBody>
          <a:bodyPr/>
          <a:lstStyle/>
          <a:p>
            <a:fld id="{B2E38252-6425-48C8-9599-60BD7BFC2CBE}" type="datetimeFigureOut">
              <a:rPr lang="nl-NL" smtClean="0"/>
              <a:t>4-2-2024</a:t>
            </a:fld>
            <a:endParaRPr lang="nl-NL"/>
          </a:p>
        </p:txBody>
      </p:sp>
      <p:sp>
        <p:nvSpPr>
          <p:cNvPr id="8" name="Footer Placeholder 7">
            <a:extLst>
              <a:ext uri="{FF2B5EF4-FFF2-40B4-BE49-F238E27FC236}">
                <a16:creationId xmlns:a16="http://schemas.microsoft.com/office/drawing/2014/main" id="{4977EFAE-B1C0-48BF-9E11-E6BD899A284B}"/>
              </a:ext>
            </a:extLst>
          </p:cNvPr>
          <p:cNvSpPr>
            <a:spLocks noGrp="1"/>
          </p:cNvSpPr>
          <p:nvPr>
            <p:ph type="ftr" sz="quarter" idx="11"/>
          </p:nvPr>
        </p:nvSpPr>
        <p:spPr/>
        <p:txBody>
          <a:bodyPr/>
          <a:lstStyle/>
          <a:p>
            <a:endParaRPr lang="nl-NL"/>
          </a:p>
        </p:txBody>
      </p:sp>
      <p:sp>
        <p:nvSpPr>
          <p:cNvPr id="9" name="Slide Number Placeholder 8">
            <a:extLst>
              <a:ext uri="{FF2B5EF4-FFF2-40B4-BE49-F238E27FC236}">
                <a16:creationId xmlns:a16="http://schemas.microsoft.com/office/drawing/2014/main" id="{64162578-7D4A-4289-AA36-AD4A7AE75106}"/>
              </a:ext>
            </a:extLst>
          </p:cNvPr>
          <p:cNvSpPr>
            <a:spLocks noGrp="1"/>
          </p:cNvSpPr>
          <p:nvPr>
            <p:ph type="sldNum" sz="quarter" idx="12"/>
          </p:nvPr>
        </p:nvSpPr>
        <p:spPr/>
        <p:txBody>
          <a:bodyPr/>
          <a:lstStyle/>
          <a:p>
            <a:fld id="{A516359E-6E63-4699-A572-807BC0B53FE6}" type="slidenum">
              <a:rPr lang="nl-NL" smtClean="0"/>
              <a:t>‹#›</a:t>
            </a:fld>
            <a:endParaRPr lang="nl-NL"/>
          </a:p>
        </p:txBody>
      </p:sp>
    </p:spTree>
    <p:extLst>
      <p:ext uri="{BB962C8B-B14F-4D97-AF65-F5344CB8AC3E}">
        <p14:creationId xmlns:p14="http://schemas.microsoft.com/office/powerpoint/2010/main" val="2399342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0F5C7-B5F1-46B7-B006-D59D4063EF5D}"/>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BFD3F907-6A56-46AA-94A4-F6FA47A8873F}"/>
              </a:ext>
            </a:extLst>
          </p:cNvPr>
          <p:cNvSpPr>
            <a:spLocks noGrp="1"/>
          </p:cNvSpPr>
          <p:nvPr>
            <p:ph type="dt" sz="half" idx="10"/>
          </p:nvPr>
        </p:nvSpPr>
        <p:spPr/>
        <p:txBody>
          <a:bodyPr/>
          <a:lstStyle/>
          <a:p>
            <a:fld id="{B2E38252-6425-48C8-9599-60BD7BFC2CBE}" type="datetimeFigureOut">
              <a:rPr lang="nl-NL" smtClean="0"/>
              <a:t>4-2-2024</a:t>
            </a:fld>
            <a:endParaRPr lang="nl-NL"/>
          </a:p>
        </p:txBody>
      </p:sp>
      <p:sp>
        <p:nvSpPr>
          <p:cNvPr id="4" name="Footer Placeholder 3">
            <a:extLst>
              <a:ext uri="{FF2B5EF4-FFF2-40B4-BE49-F238E27FC236}">
                <a16:creationId xmlns:a16="http://schemas.microsoft.com/office/drawing/2014/main" id="{421A136C-48ED-4B00-A301-17BE8B6EFC0E}"/>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2E674031-0E83-4059-BA35-CA4E0812BAB6}"/>
              </a:ext>
            </a:extLst>
          </p:cNvPr>
          <p:cNvSpPr>
            <a:spLocks noGrp="1"/>
          </p:cNvSpPr>
          <p:nvPr>
            <p:ph type="sldNum" sz="quarter" idx="12"/>
          </p:nvPr>
        </p:nvSpPr>
        <p:spPr/>
        <p:txBody>
          <a:bodyPr/>
          <a:lstStyle/>
          <a:p>
            <a:fld id="{A516359E-6E63-4699-A572-807BC0B53FE6}" type="slidenum">
              <a:rPr lang="nl-NL" smtClean="0"/>
              <a:t>‹#›</a:t>
            </a:fld>
            <a:endParaRPr lang="nl-NL"/>
          </a:p>
        </p:txBody>
      </p:sp>
    </p:spTree>
    <p:extLst>
      <p:ext uri="{BB962C8B-B14F-4D97-AF65-F5344CB8AC3E}">
        <p14:creationId xmlns:p14="http://schemas.microsoft.com/office/powerpoint/2010/main" val="3744808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A0AD0C-D0CB-4256-8A32-BB065B2CC76E}"/>
              </a:ext>
            </a:extLst>
          </p:cNvPr>
          <p:cNvSpPr>
            <a:spLocks noGrp="1"/>
          </p:cNvSpPr>
          <p:nvPr>
            <p:ph type="dt" sz="half" idx="10"/>
          </p:nvPr>
        </p:nvSpPr>
        <p:spPr/>
        <p:txBody>
          <a:bodyPr/>
          <a:lstStyle/>
          <a:p>
            <a:fld id="{B2E38252-6425-48C8-9599-60BD7BFC2CBE}" type="datetimeFigureOut">
              <a:rPr lang="nl-NL" smtClean="0"/>
              <a:t>4-2-2024</a:t>
            </a:fld>
            <a:endParaRPr lang="nl-NL"/>
          </a:p>
        </p:txBody>
      </p:sp>
      <p:sp>
        <p:nvSpPr>
          <p:cNvPr id="3" name="Footer Placeholder 2">
            <a:extLst>
              <a:ext uri="{FF2B5EF4-FFF2-40B4-BE49-F238E27FC236}">
                <a16:creationId xmlns:a16="http://schemas.microsoft.com/office/drawing/2014/main" id="{BAB78DB4-9887-4568-B4F3-4E70EF92F65A}"/>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C8EF45EE-0E59-4C7A-B137-1201081CA118}"/>
              </a:ext>
            </a:extLst>
          </p:cNvPr>
          <p:cNvSpPr>
            <a:spLocks noGrp="1"/>
          </p:cNvSpPr>
          <p:nvPr>
            <p:ph type="sldNum" sz="quarter" idx="12"/>
          </p:nvPr>
        </p:nvSpPr>
        <p:spPr/>
        <p:txBody>
          <a:bodyPr/>
          <a:lstStyle/>
          <a:p>
            <a:fld id="{A516359E-6E63-4699-A572-807BC0B53FE6}" type="slidenum">
              <a:rPr lang="nl-NL" smtClean="0"/>
              <a:t>‹#›</a:t>
            </a:fld>
            <a:endParaRPr lang="nl-NL"/>
          </a:p>
        </p:txBody>
      </p:sp>
    </p:spTree>
    <p:extLst>
      <p:ext uri="{BB962C8B-B14F-4D97-AF65-F5344CB8AC3E}">
        <p14:creationId xmlns:p14="http://schemas.microsoft.com/office/powerpoint/2010/main" val="2758789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42817-4CFD-4383-B2F6-1669157830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a:extLst>
              <a:ext uri="{FF2B5EF4-FFF2-40B4-BE49-F238E27FC236}">
                <a16:creationId xmlns:a16="http://schemas.microsoft.com/office/drawing/2014/main" id="{13DD7AB2-764F-445E-B614-6AF63DD105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a:extLst>
              <a:ext uri="{FF2B5EF4-FFF2-40B4-BE49-F238E27FC236}">
                <a16:creationId xmlns:a16="http://schemas.microsoft.com/office/drawing/2014/main" id="{2D4A89D0-4BA2-483A-83D7-B13C537995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14B7B5-C37A-4DCA-9345-8E5FEED56473}"/>
              </a:ext>
            </a:extLst>
          </p:cNvPr>
          <p:cNvSpPr>
            <a:spLocks noGrp="1"/>
          </p:cNvSpPr>
          <p:nvPr>
            <p:ph type="dt" sz="half" idx="10"/>
          </p:nvPr>
        </p:nvSpPr>
        <p:spPr/>
        <p:txBody>
          <a:bodyPr/>
          <a:lstStyle/>
          <a:p>
            <a:fld id="{B2E38252-6425-48C8-9599-60BD7BFC2CBE}" type="datetimeFigureOut">
              <a:rPr lang="nl-NL" smtClean="0"/>
              <a:t>4-2-2024</a:t>
            </a:fld>
            <a:endParaRPr lang="nl-NL"/>
          </a:p>
        </p:txBody>
      </p:sp>
      <p:sp>
        <p:nvSpPr>
          <p:cNvPr id="6" name="Footer Placeholder 5">
            <a:extLst>
              <a:ext uri="{FF2B5EF4-FFF2-40B4-BE49-F238E27FC236}">
                <a16:creationId xmlns:a16="http://schemas.microsoft.com/office/drawing/2014/main" id="{7FF0AB56-6F1A-4AF0-BE06-A1B608CE2E59}"/>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11BFD88A-D56A-460E-88DE-3D4B6A2008CA}"/>
              </a:ext>
            </a:extLst>
          </p:cNvPr>
          <p:cNvSpPr>
            <a:spLocks noGrp="1"/>
          </p:cNvSpPr>
          <p:nvPr>
            <p:ph type="sldNum" sz="quarter" idx="12"/>
          </p:nvPr>
        </p:nvSpPr>
        <p:spPr/>
        <p:txBody>
          <a:bodyPr/>
          <a:lstStyle/>
          <a:p>
            <a:fld id="{A516359E-6E63-4699-A572-807BC0B53FE6}" type="slidenum">
              <a:rPr lang="nl-NL" smtClean="0"/>
              <a:t>‹#›</a:t>
            </a:fld>
            <a:endParaRPr lang="nl-NL"/>
          </a:p>
        </p:txBody>
      </p:sp>
    </p:spTree>
    <p:extLst>
      <p:ext uri="{BB962C8B-B14F-4D97-AF65-F5344CB8AC3E}">
        <p14:creationId xmlns:p14="http://schemas.microsoft.com/office/powerpoint/2010/main" val="1561644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F20C2-1EF8-4287-AA5D-AFF5F9015E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a:extLst>
              <a:ext uri="{FF2B5EF4-FFF2-40B4-BE49-F238E27FC236}">
                <a16:creationId xmlns:a16="http://schemas.microsoft.com/office/drawing/2014/main" id="{AF3DCEE0-7B9C-4898-BCC5-96E40149FA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a:extLst>
              <a:ext uri="{FF2B5EF4-FFF2-40B4-BE49-F238E27FC236}">
                <a16:creationId xmlns:a16="http://schemas.microsoft.com/office/drawing/2014/main" id="{788B8874-10A3-4EA6-8880-011C1012FD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84CAE3-5EEB-48E2-AC19-37C2B80DFF1D}"/>
              </a:ext>
            </a:extLst>
          </p:cNvPr>
          <p:cNvSpPr>
            <a:spLocks noGrp="1"/>
          </p:cNvSpPr>
          <p:nvPr>
            <p:ph type="dt" sz="half" idx="10"/>
          </p:nvPr>
        </p:nvSpPr>
        <p:spPr/>
        <p:txBody>
          <a:bodyPr/>
          <a:lstStyle/>
          <a:p>
            <a:fld id="{B2E38252-6425-48C8-9599-60BD7BFC2CBE}" type="datetimeFigureOut">
              <a:rPr lang="nl-NL" smtClean="0"/>
              <a:t>4-2-2024</a:t>
            </a:fld>
            <a:endParaRPr lang="nl-NL"/>
          </a:p>
        </p:txBody>
      </p:sp>
      <p:sp>
        <p:nvSpPr>
          <p:cNvPr id="6" name="Footer Placeholder 5">
            <a:extLst>
              <a:ext uri="{FF2B5EF4-FFF2-40B4-BE49-F238E27FC236}">
                <a16:creationId xmlns:a16="http://schemas.microsoft.com/office/drawing/2014/main" id="{74728ED1-623C-4A36-9DC5-0D88A987F2C8}"/>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E2392ED9-E939-4570-9A6B-4E3764539185}"/>
              </a:ext>
            </a:extLst>
          </p:cNvPr>
          <p:cNvSpPr>
            <a:spLocks noGrp="1"/>
          </p:cNvSpPr>
          <p:nvPr>
            <p:ph type="sldNum" sz="quarter" idx="12"/>
          </p:nvPr>
        </p:nvSpPr>
        <p:spPr/>
        <p:txBody>
          <a:bodyPr/>
          <a:lstStyle/>
          <a:p>
            <a:fld id="{A516359E-6E63-4699-A572-807BC0B53FE6}" type="slidenum">
              <a:rPr lang="nl-NL" smtClean="0"/>
              <a:t>‹#›</a:t>
            </a:fld>
            <a:endParaRPr lang="nl-NL"/>
          </a:p>
        </p:txBody>
      </p:sp>
    </p:spTree>
    <p:extLst>
      <p:ext uri="{BB962C8B-B14F-4D97-AF65-F5344CB8AC3E}">
        <p14:creationId xmlns:p14="http://schemas.microsoft.com/office/powerpoint/2010/main" val="2596261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5390B2-9958-4A41-B490-5732CA6ED2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51992D71-D28E-4F81-993A-03E53DC5E9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12A85973-91F9-403D-A4DD-92D97650CA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E38252-6425-48C8-9599-60BD7BFC2CBE}" type="datetimeFigureOut">
              <a:rPr lang="nl-NL" smtClean="0"/>
              <a:t>4-2-2024</a:t>
            </a:fld>
            <a:endParaRPr lang="nl-NL"/>
          </a:p>
        </p:txBody>
      </p:sp>
      <p:sp>
        <p:nvSpPr>
          <p:cNvPr id="5" name="Footer Placeholder 4">
            <a:extLst>
              <a:ext uri="{FF2B5EF4-FFF2-40B4-BE49-F238E27FC236}">
                <a16:creationId xmlns:a16="http://schemas.microsoft.com/office/drawing/2014/main" id="{E9E426D2-0625-44A6-A271-5AE0A6D37B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a:extLst>
              <a:ext uri="{FF2B5EF4-FFF2-40B4-BE49-F238E27FC236}">
                <a16:creationId xmlns:a16="http://schemas.microsoft.com/office/drawing/2014/main" id="{12D07498-B09E-4580-9F11-8A421682FB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16359E-6E63-4699-A572-807BC0B53FE6}" type="slidenum">
              <a:rPr lang="nl-NL" smtClean="0"/>
              <a:t>‹#›</a:t>
            </a:fld>
            <a:endParaRPr lang="nl-NL"/>
          </a:p>
        </p:txBody>
      </p:sp>
    </p:spTree>
    <p:extLst>
      <p:ext uri="{BB962C8B-B14F-4D97-AF65-F5344CB8AC3E}">
        <p14:creationId xmlns:p14="http://schemas.microsoft.com/office/powerpoint/2010/main" val="783830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8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hu.nl/onderzoek/projecten/leren-van-feedback-de-kracht-van-feedbackgeletterdheid"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hyperlink" Target="mailto:bas.agricola@hu.nl"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hyperlink" Target="https://unsplash.com/photos/ZAvhxLTcSok?utm_content=creditCopyText&amp;utm_medium=referral&amp;utm_source=unsplash" TargetMode="External"/><Relationship Id="rId4" Type="http://schemas.openxmlformats.org/officeDocument/2006/relationships/hyperlink" Target="https://unsplash.com/@yosef_fxum?utm_content=creditCopyText&amp;utm_medium=referral&amp;utm_source=unsplash"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unsplash.com/photos/grayscale-photography-of-two-people-raising-their-hands-0CvHQ62gwY8?utm_content=creditCopyText&amp;utm_medium=referral&amp;utm_source=unsplash" TargetMode="External"/><Relationship Id="rId4" Type="http://schemas.openxmlformats.org/officeDocument/2006/relationships/hyperlink" Target="https://unsplash.com/@art_maltsev?utm_content=creditCopyText&amp;utm_medium=referral&amp;utm_source=unsplash"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unsplash.com/photos/text-tVkdGtEe2C4?utm_content=creditCopyText&amp;utm_medium=referral&amp;utm_source=unsplash" TargetMode="External"/><Relationship Id="rId4" Type="http://schemas.openxmlformats.org/officeDocument/2006/relationships/hyperlink" Target="https://unsplash.com/@two_tees?utm_content=creditCopyText&amp;utm_medium=referral&amp;utm_source=unsplash"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29C5C66-EA92-8944-8A06-BB25ABC7BD4D}"/>
              </a:ext>
            </a:extLst>
          </p:cNvPr>
          <p:cNvSpPr>
            <a:spLocks noGrp="1"/>
          </p:cNvSpPr>
          <p:nvPr>
            <p:ph type="subTitle" idx="1"/>
          </p:nvPr>
        </p:nvSpPr>
        <p:spPr/>
        <p:txBody>
          <a:bodyPr>
            <a:normAutofit/>
          </a:bodyPr>
          <a:lstStyle/>
          <a:p>
            <a:r>
              <a:rPr lang="en-US" dirty="0"/>
              <a:t>Datum</a:t>
            </a:r>
          </a:p>
        </p:txBody>
      </p:sp>
      <p:sp>
        <p:nvSpPr>
          <p:cNvPr id="9" name="Text Placeholder 8">
            <a:extLst>
              <a:ext uri="{FF2B5EF4-FFF2-40B4-BE49-F238E27FC236}">
                <a16:creationId xmlns:a16="http://schemas.microsoft.com/office/drawing/2014/main" id="{224E7B7D-FA7E-7245-8D67-28F97910C800}"/>
              </a:ext>
            </a:extLst>
          </p:cNvPr>
          <p:cNvSpPr>
            <a:spLocks noGrp="1"/>
          </p:cNvSpPr>
          <p:nvPr>
            <p:ph type="body" sz="quarter" idx="13"/>
          </p:nvPr>
        </p:nvSpPr>
        <p:spPr>
          <a:xfrm>
            <a:off x="548934" y="4854023"/>
            <a:ext cx="5040299" cy="866419"/>
          </a:xfrm>
        </p:spPr>
        <p:txBody>
          <a:bodyPr>
            <a:normAutofit/>
          </a:bodyPr>
          <a:lstStyle/>
          <a:p>
            <a:r>
              <a:rPr lang="nl-NL" dirty="0"/>
              <a:t>Docent</a:t>
            </a:r>
          </a:p>
        </p:txBody>
      </p:sp>
      <p:sp>
        <p:nvSpPr>
          <p:cNvPr id="6" name="Title 7">
            <a:extLst>
              <a:ext uri="{FF2B5EF4-FFF2-40B4-BE49-F238E27FC236}">
                <a16:creationId xmlns:a16="http://schemas.microsoft.com/office/drawing/2014/main" id="{72485081-6485-D923-66A3-B003BFDB7C40}"/>
              </a:ext>
            </a:extLst>
          </p:cNvPr>
          <p:cNvSpPr>
            <a:spLocks noGrp="1"/>
          </p:cNvSpPr>
          <p:nvPr>
            <p:ph type="ctrTitle"/>
          </p:nvPr>
        </p:nvSpPr>
        <p:spPr>
          <a:xfrm>
            <a:off x="548934" y="705758"/>
            <a:ext cx="5040311" cy="2941808"/>
          </a:xfrm>
        </p:spPr>
        <p:txBody>
          <a:bodyPr>
            <a:normAutofit fontScale="90000"/>
          </a:bodyPr>
          <a:lstStyle/>
          <a:p>
            <a:r>
              <a:rPr lang="nl-NL" sz="4000" b="1" dirty="0"/>
              <a:t>Les 3</a:t>
            </a:r>
            <a:br>
              <a:rPr lang="nl-NL" sz="4000" b="1" dirty="0"/>
            </a:br>
            <a:r>
              <a:rPr lang="nl-NL" sz="4000" b="1" dirty="0"/>
              <a:t>Reageren op feedback </a:t>
            </a:r>
            <a:br>
              <a:rPr lang="nl-NL" sz="4000" b="1" dirty="0"/>
            </a:br>
            <a:br>
              <a:rPr lang="nl-NL" b="1" dirty="0"/>
            </a:br>
            <a:br>
              <a:rPr lang="nl-NL" dirty="0"/>
            </a:br>
            <a:endParaRPr lang="nl-NL" dirty="0"/>
          </a:p>
        </p:txBody>
      </p:sp>
      <p:sp>
        <p:nvSpPr>
          <p:cNvPr id="7" name="TextBox 6">
            <a:extLst>
              <a:ext uri="{FF2B5EF4-FFF2-40B4-BE49-F238E27FC236}">
                <a16:creationId xmlns:a16="http://schemas.microsoft.com/office/drawing/2014/main" id="{A08E578C-EDA8-8A06-1388-9D7D29696C17}"/>
              </a:ext>
            </a:extLst>
          </p:cNvPr>
          <p:cNvSpPr txBox="1"/>
          <p:nvPr/>
        </p:nvSpPr>
        <p:spPr>
          <a:xfrm>
            <a:off x="6386513" y="485918"/>
            <a:ext cx="5500687" cy="5632311"/>
          </a:xfrm>
          <a:prstGeom prst="rect">
            <a:avLst/>
          </a:prstGeom>
          <a:noFill/>
        </p:spPr>
        <p:txBody>
          <a:bodyPr wrap="square">
            <a:spAutoFit/>
          </a:bodyPr>
          <a:lstStyle/>
          <a:p>
            <a:r>
              <a:rPr lang="nl-NL" b="1" dirty="0"/>
              <a:t>C2. </a:t>
            </a:r>
            <a:r>
              <a:rPr lang="nl-NL" b="1" dirty="0" err="1"/>
              <a:t>Powerpoint</a:t>
            </a:r>
            <a:r>
              <a:rPr lang="nl-NL" b="1" dirty="0"/>
              <a:t> presentatie Reageren op feedback (3/4) </a:t>
            </a:r>
          </a:p>
          <a:p>
            <a:endParaRPr lang="nl-NL" dirty="0"/>
          </a:p>
          <a:p>
            <a:r>
              <a:rPr lang="nl-NL" dirty="0"/>
              <a:t>Deze presentatie is ontworpen in het project Leren van feedback: de kracht van feedback geletterdheid en is onderdeel van een lessenserie van vier lessen over feedback geletterdheid bij pabo studenten van de Hogeschool Utrecht. Bij deze lesbrief horen een lesbrief  voor docenten en een werkdocument voor studenten. Die informatie is te raadplegen op de project website </a:t>
            </a:r>
            <a:r>
              <a:rPr lang="nl-NL" dirty="0">
                <a:hlinkClick r:id="rId3"/>
              </a:rPr>
              <a:t>https://www.hu.nl/onderzoek/projecten/leren-van-feedback-de-kracht-van-feedbackgeletterdheid</a:t>
            </a:r>
            <a:endParaRPr lang="nl-NL" dirty="0"/>
          </a:p>
          <a:p>
            <a:endParaRPr lang="nl-NL" dirty="0"/>
          </a:p>
          <a:p>
            <a:r>
              <a:rPr lang="nl-NL" dirty="0"/>
              <a:t>Neem voor meer informatie contact op met Bas Agricola, hogeschool hoofddocent van de Hogeschool Utrecht en onderzoeker bij het lectoraat Beroepsonderwijs: </a:t>
            </a:r>
            <a:r>
              <a:rPr lang="nl-NL" dirty="0">
                <a:hlinkClick r:id="rId4"/>
              </a:rPr>
              <a:t>bas.agricola@hu.nl</a:t>
            </a:r>
            <a:endParaRPr lang="nl-NL" dirty="0"/>
          </a:p>
          <a:p>
            <a:endParaRPr lang="nl-NL" dirty="0"/>
          </a:p>
          <a:p>
            <a:endParaRPr lang="nl-NL" dirty="0"/>
          </a:p>
          <a:p>
            <a:r>
              <a:rPr lang="nl-NL" dirty="0"/>
              <a:t> </a:t>
            </a:r>
          </a:p>
          <a:p>
            <a:endParaRPr lang="nl-NL" dirty="0"/>
          </a:p>
        </p:txBody>
      </p:sp>
      <p:pic>
        <p:nvPicPr>
          <p:cNvPr id="8" name="Picture 7" descr="A black and white sign with a person in a circle&#10;&#10;Description automatically generated">
            <a:extLst>
              <a:ext uri="{FF2B5EF4-FFF2-40B4-BE49-F238E27FC236}">
                <a16:creationId xmlns:a16="http://schemas.microsoft.com/office/drawing/2014/main" id="{95E21DD0-5708-C4B1-36D1-3D7F5F9B63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9083" y="6014772"/>
            <a:ext cx="1226820" cy="429260"/>
          </a:xfrm>
          <a:prstGeom prst="rect">
            <a:avLst/>
          </a:prstGeom>
        </p:spPr>
      </p:pic>
      <p:pic>
        <p:nvPicPr>
          <p:cNvPr id="10" name="Picture 9" descr="A close-up of a logo&#10;&#10;Description automatically generated">
            <a:extLst>
              <a:ext uri="{FF2B5EF4-FFF2-40B4-BE49-F238E27FC236}">
                <a16:creationId xmlns:a16="http://schemas.microsoft.com/office/drawing/2014/main" id="{5A429ED9-8CD2-617F-032E-B5B26258729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06722" y="5861946"/>
            <a:ext cx="1085215" cy="789940"/>
          </a:xfrm>
          <a:prstGeom prst="rect">
            <a:avLst/>
          </a:prstGeom>
        </p:spPr>
      </p:pic>
    </p:spTree>
    <p:extLst>
      <p:ext uri="{BB962C8B-B14F-4D97-AF65-F5344CB8AC3E}">
        <p14:creationId xmlns:p14="http://schemas.microsoft.com/office/powerpoint/2010/main" val="1016249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0EA9D3-C264-E99F-EA67-9DF1B10CC323}"/>
              </a:ext>
            </a:extLst>
          </p:cNvPr>
          <p:cNvSpPr>
            <a:spLocks noGrp="1"/>
          </p:cNvSpPr>
          <p:nvPr>
            <p:ph type="title"/>
          </p:nvPr>
        </p:nvSpPr>
        <p:spPr>
          <a:xfrm>
            <a:off x="1285240" y="1050595"/>
            <a:ext cx="8074815" cy="1618489"/>
          </a:xfrm>
        </p:spPr>
        <p:txBody>
          <a:bodyPr anchor="ctr">
            <a:noAutofit/>
          </a:bodyPr>
          <a:lstStyle/>
          <a:p>
            <a:r>
              <a:rPr lang="nl-NL" sz="4500" dirty="0"/>
              <a:t>Is dit wel goed genoeg? </a:t>
            </a:r>
            <a:br>
              <a:rPr lang="nl-NL" sz="4500" dirty="0"/>
            </a:br>
            <a:br>
              <a:rPr lang="nl-NL" sz="4500" dirty="0"/>
            </a:br>
            <a:r>
              <a:rPr lang="nl-NL" sz="4500" dirty="0"/>
              <a:t>Dan CLOSER</a:t>
            </a:r>
            <a:endParaRPr lang="en-GB" sz="4500" dirty="0"/>
          </a:p>
        </p:txBody>
      </p:sp>
      <p:sp>
        <p:nvSpPr>
          <p:cNvPr id="3" name="Content Placeholder 2">
            <a:extLst>
              <a:ext uri="{FF2B5EF4-FFF2-40B4-BE49-F238E27FC236}">
                <a16:creationId xmlns:a16="http://schemas.microsoft.com/office/drawing/2014/main" id="{FF786EB6-099C-9F60-CD16-74DD0B72FC09}"/>
              </a:ext>
            </a:extLst>
          </p:cNvPr>
          <p:cNvSpPr>
            <a:spLocks noGrp="1"/>
          </p:cNvSpPr>
          <p:nvPr>
            <p:ph idx="1"/>
          </p:nvPr>
        </p:nvSpPr>
        <p:spPr>
          <a:xfrm>
            <a:off x="1285240" y="2969469"/>
            <a:ext cx="9028341" cy="2800395"/>
          </a:xfrm>
        </p:spPr>
        <p:txBody>
          <a:bodyPr anchor="t">
            <a:normAutofit/>
          </a:bodyPr>
          <a:lstStyle/>
          <a:p>
            <a:pPr marL="0" indent="0">
              <a:buNone/>
            </a:pPr>
            <a:r>
              <a:rPr lang="nl-NL" sz="4000" b="1" dirty="0"/>
              <a:t>C</a:t>
            </a:r>
            <a:r>
              <a:rPr lang="nl-NL" sz="2200" dirty="0"/>
              <a:t>ontext			Hoeveel tijd heb ik in dit werk gestoken?</a:t>
            </a:r>
          </a:p>
          <a:p>
            <a:pPr marL="0" indent="0">
              <a:buNone/>
            </a:pPr>
            <a:r>
              <a:rPr lang="nl-NL" sz="4000" b="1" dirty="0"/>
              <a:t>L</a:t>
            </a:r>
            <a:r>
              <a:rPr lang="nl-NL" sz="2200" dirty="0"/>
              <a:t>eeruitkomst / </a:t>
            </a:r>
            <a:r>
              <a:rPr lang="nl-NL" sz="4000" b="1" dirty="0"/>
              <a:t>O</a:t>
            </a:r>
            <a:r>
              <a:rPr lang="nl-NL" sz="2200" dirty="0"/>
              <a:t>nderdeel	Waar wil ik feedback op ontvangen?</a:t>
            </a:r>
          </a:p>
          <a:p>
            <a:pPr marL="0" indent="0">
              <a:buNone/>
            </a:pPr>
            <a:r>
              <a:rPr lang="nl-NL" sz="4000" b="1" dirty="0" err="1"/>
              <a:t>SE</a:t>
            </a:r>
            <a:r>
              <a:rPr lang="nl-NL" sz="2200" dirty="0" err="1"/>
              <a:t>lecteren</a:t>
            </a:r>
            <a:r>
              <a:rPr lang="nl-NL" sz="2200" dirty="0"/>
              <a:t>			Wat vind ik al goed gaan en wat kan beter?</a:t>
            </a:r>
          </a:p>
          <a:p>
            <a:pPr marL="0" indent="0">
              <a:buNone/>
            </a:pPr>
            <a:r>
              <a:rPr lang="nl-NL" sz="4000" b="1" dirty="0"/>
              <a:t>R</a:t>
            </a:r>
            <a:r>
              <a:rPr lang="nl-NL" sz="2200" dirty="0"/>
              <a:t>aad vragen			Kun je mij hier feedback op geven?</a:t>
            </a:r>
            <a:endParaRPr lang="en-GB" sz="2200" dirty="0"/>
          </a:p>
        </p:txBody>
      </p:sp>
      <p:sp>
        <p:nvSpPr>
          <p:cNvPr id="6" name="TextBox 5">
            <a:extLst>
              <a:ext uri="{FF2B5EF4-FFF2-40B4-BE49-F238E27FC236}">
                <a16:creationId xmlns:a16="http://schemas.microsoft.com/office/drawing/2014/main" id="{4F286A09-F5E1-95BD-E00B-26E73A3830B5}"/>
              </a:ext>
            </a:extLst>
          </p:cNvPr>
          <p:cNvSpPr txBox="1"/>
          <p:nvPr/>
        </p:nvSpPr>
        <p:spPr>
          <a:xfrm>
            <a:off x="855921" y="6359912"/>
            <a:ext cx="6092456" cy="369332"/>
          </a:xfrm>
          <a:prstGeom prst="rect">
            <a:avLst/>
          </a:prstGeom>
          <a:noFill/>
        </p:spPr>
        <p:txBody>
          <a:bodyPr wrap="square">
            <a:spAutoFit/>
          </a:bodyPr>
          <a:lstStyle/>
          <a:p>
            <a:r>
              <a:rPr lang="en-GB" sz="1800" b="0" i="0" u="none" strike="noStrike" baseline="0" dirty="0"/>
              <a:t>de Kleijn (2021) </a:t>
            </a:r>
            <a:endParaRPr lang="en-GB" dirty="0"/>
          </a:p>
        </p:txBody>
      </p:sp>
    </p:spTree>
    <p:extLst>
      <p:ext uri="{BB962C8B-B14F-4D97-AF65-F5344CB8AC3E}">
        <p14:creationId xmlns:p14="http://schemas.microsoft.com/office/powerpoint/2010/main" val="3758036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418C04-1565-7F10-597C-5500E32B7A59}"/>
              </a:ext>
            </a:extLst>
          </p:cNvPr>
          <p:cNvSpPr>
            <a:spLocks noGrp="1"/>
          </p:cNvSpPr>
          <p:nvPr>
            <p:ph type="title"/>
          </p:nvPr>
        </p:nvSpPr>
        <p:spPr>
          <a:xfrm>
            <a:off x="1285240" y="1050595"/>
            <a:ext cx="8074815" cy="1618489"/>
          </a:xfrm>
        </p:spPr>
        <p:txBody>
          <a:bodyPr anchor="ctr">
            <a:normAutofit fontScale="90000"/>
          </a:bodyPr>
          <a:lstStyle/>
          <a:p>
            <a:r>
              <a:rPr lang="nl-NL" sz="5000" dirty="0"/>
              <a:t>Is het nu wel goed? </a:t>
            </a:r>
            <a:br>
              <a:rPr lang="nl-NL" sz="5000" dirty="0"/>
            </a:br>
            <a:br>
              <a:rPr lang="nl-NL" sz="5000" dirty="0"/>
            </a:br>
            <a:r>
              <a:rPr lang="nl-NL" sz="5000" dirty="0"/>
              <a:t>Dan SUPER</a:t>
            </a:r>
            <a:endParaRPr lang="en-GB" sz="5000" dirty="0"/>
          </a:p>
        </p:txBody>
      </p:sp>
      <p:sp>
        <p:nvSpPr>
          <p:cNvPr id="3" name="Content Placeholder 2">
            <a:extLst>
              <a:ext uri="{FF2B5EF4-FFF2-40B4-BE49-F238E27FC236}">
                <a16:creationId xmlns:a16="http://schemas.microsoft.com/office/drawing/2014/main" id="{7A3678DE-72AC-3275-6AB9-8E0DDC0A05BF}"/>
              </a:ext>
            </a:extLst>
          </p:cNvPr>
          <p:cNvSpPr>
            <a:spLocks noGrp="1"/>
          </p:cNvSpPr>
          <p:nvPr>
            <p:ph idx="1"/>
          </p:nvPr>
        </p:nvSpPr>
        <p:spPr>
          <a:xfrm>
            <a:off x="1285240" y="3204556"/>
            <a:ext cx="8074815" cy="2800395"/>
          </a:xfrm>
        </p:spPr>
        <p:txBody>
          <a:bodyPr anchor="t">
            <a:normAutofit fontScale="92500" lnSpcReduction="20000"/>
          </a:bodyPr>
          <a:lstStyle/>
          <a:p>
            <a:pPr marL="0" indent="0">
              <a:buNone/>
            </a:pPr>
            <a:r>
              <a:rPr lang="nl-NL" sz="4000" b="1" dirty="0"/>
              <a:t>S</a:t>
            </a:r>
            <a:r>
              <a:rPr lang="nl-NL" sz="2000" dirty="0"/>
              <a:t>amenvatting		Welke feedback heb ik al gehad?</a:t>
            </a:r>
          </a:p>
          <a:p>
            <a:pPr marL="0" indent="0">
              <a:buNone/>
            </a:pPr>
            <a:r>
              <a:rPr lang="nl-NL" sz="4000" b="1" dirty="0"/>
              <a:t>U</a:t>
            </a:r>
            <a:r>
              <a:rPr lang="nl-NL" sz="2000" dirty="0"/>
              <a:t>itleg			Hoe heb ik die feedback gebruikt?</a:t>
            </a:r>
          </a:p>
          <a:p>
            <a:pPr marL="0" indent="0">
              <a:buNone/>
            </a:pPr>
            <a:r>
              <a:rPr lang="nl-NL" sz="4000" b="1" dirty="0"/>
              <a:t>P</a:t>
            </a:r>
            <a:r>
              <a:rPr lang="nl-NL" sz="2000" dirty="0"/>
              <a:t>roduct/prestatie	Hoe is de feedback terug te zien in mijn product?</a:t>
            </a:r>
          </a:p>
          <a:p>
            <a:pPr marL="0" indent="0">
              <a:buNone/>
            </a:pPr>
            <a:r>
              <a:rPr lang="nl-NL" sz="4000" b="1" dirty="0"/>
              <a:t>E</a:t>
            </a:r>
            <a:r>
              <a:rPr lang="nl-NL" sz="2000" dirty="0"/>
              <a:t>moties			Hoe reageerde ik op de ontvangen feedback?</a:t>
            </a:r>
          </a:p>
          <a:p>
            <a:pPr marL="0" indent="0">
              <a:buNone/>
            </a:pPr>
            <a:r>
              <a:rPr lang="nl-NL" sz="4300" b="1" dirty="0"/>
              <a:t>R</a:t>
            </a:r>
            <a:r>
              <a:rPr lang="nl-NL" sz="2000" dirty="0"/>
              <a:t>aad vragen		In hoeverre is mijn product nu beter geworden?</a:t>
            </a:r>
            <a:endParaRPr lang="en-GB" sz="2000" dirty="0"/>
          </a:p>
        </p:txBody>
      </p:sp>
      <p:sp>
        <p:nvSpPr>
          <p:cNvPr id="4" name="TextBox 3">
            <a:extLst>
              <a:ext uri="{FF2B5EF4-FFF2-40B4-BE49-F238E27FC236}">
                <a16:creationId xmlns:a16="http://schemas.microsoft.com/office/drawing/2014/main" id="{2E0186B6-B426-DAAB-FF08-3C2AFC5E63D5}"/>
              </a:ext>
            </a:extLst>
          </p:cNvPr>
          <p:cNvSpPr txBox="1"/>
          <p:nvPr/>
        </p:nvSpPr>
        <p:spPr>
          <a:xfrm>
            <a:off x="855921" y="6359912"/>
            <a:ext cx="6092456" cy="369332"/>
          </a:xfrm>
          <a:prstGeom prst="rect">
            <a:avLst/>
          </a:prstGeom>
          <a:noFill/>
        </p:spPr>
        <p:txBody>
          <a:bodyPr wrap="square">
            <a:spAutoFit/>
          </a:bodyPr>
          <a:lstStyle/>
          <a:p>
            <a:r>
              <a:rPr lang="en-GB" sz="1800" b="0" i="0" u="none" strike="noStrike" baseline="0" dirty="0"/>
              <a:t>de Kleijn (2021) </a:t>
            </a:r>
            <a:endParaRPr lang="en-GB" dirty="0"/>
          </a:p>
        </p:txBody>
      </p:sp>
    </p:spTree>
    <p:extLst>
      <p:ext uri="{BB962C8B-B14F-4D97-AF65-F5344CB8AC3E}">
        <p14:creationId xmlns:p14="http://schemas.microsoft.com/office/powerpoint/2010/main" val="1360715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hand holding a magnifying glass&#10;&#10;Description automatically generated">
            <a:extLst>
              <a:ext uri="{FF2B5EF4-FFF2-40B4-BE49-F238E27FC236}">
                <a16:creationId xmlns:a16="http://schemas.microsoft.com/office/drawing/2014/main" id="{FB6E60E1-77E8-80C6-B387-DA917F94587B}"/>
              </a:ext>
            </a:extLst>
          </p:cNvPr>
          <p:cNvPicPr>
            <a:picLocks noChangeAspect="1"/>
          </p:cNvPicPr>
          <p:nvPr/>
        </p:nvPicPr>
        <p:blipFill rotWithShape="1">
          <a:blip r:embed="rId3">
            <a:extLst>
              <a:ext uri="{28A0092B-C50C-407E-A947-70E740481C1C}">
                <a14:useLocalDpi xmlns:a14="http://schemas.microsoft.com/office/drawing/2010/main" val="0"/>
              </a:ext>
            </a:extLst>
          </a:blip>
          <a:srcRect t="23455" b="31545"/>
          <a:stretch/>
        </p:blipFill>
        <p:spPr>
          <a:xfrm>
            <a:off x="20" y="10"/>
            <a:ext cx="12191980" cy="6857990"/>
          </a:xfrm>
          <a:prstGeom prst="rect">
            <a:avLst/>
          </a:prstGeom>
        </p:spPr>
      </p:pic>
      <p:sp>
        <p:nvSpPr>
          <p:cNvPr id="17" name="Rectangle 16">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3E47CC0A-8C86-D75C-727F-E597F66AB48C}"/>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rPr>
              <a:t>Aan de slag: </a:t>
            </a:r>
            <a:r>
              <a:rPr lang="en-US" sz="3600" dirty="0" err="1">
                <a:solidFill>
                  <a:schemeClr val="tx1">
                    <a:lumMod val="85000"/>
                    <a:lumOff val="15000"/>
                  </a:schemeClr>
                </a:solidFill>
              </a:rPr>
              <a:t>leren</a:t>
            </a:r>
            <a:r>
              <a:rPr lang="en-US" sz="3600" dirty="0">
                <a:solidFill>
                  <a:schemeClr val="tx1">
                    <a:lumMod val="85000"/>
                    <a:lumOff val="15000"/>
                  </a:schemeClr>
                </a:solidFill>
              </a:rPr>
              <a:t> om </a:t>
            </a:r>
            <a:r>
              <a:rPr lang="en-US" sz="3600" b="1" dirty="0" err="1">
                <a:solidFill>
                  <a:schemeClr val="tx1">
                    <a:lumMod val="85000"/>
                    <a:lumOff val="15000"/>
                  </a:schemeClr>
                </a:solidFill>
              </a:rPr>
              <a:t>te</a:t>
            </a:r>
            <a:r>
              <a:rPr lang="en-US" sz="3600" b="1" dirty="0">
                <a:solidFill>
                  <a:schemeClr val="tx1">
                    <a:lumMod val="85000"/>
                    <a:lumOff val="15000"/>
                  </a:schemeClr>
                </a:solidFill>
              </a:rPr>
              <a:t> </a:t>
            </a:r>
            <a:r>
              <a:rPr lang="en-US" sz="3600" b="1" dirty="0" err="1">
                <a:solidFill>
                  <a:schemeClr val="tx1">
                    <a:lumMod val="85000"/>
                    <a:lumOff val="15000"/>
                  </a:schemeClr>
                </a:solidFill>
              </a:rPr>
              <a:t>reageren</a:t>
            </a:r>
            <a:r>
              <a:rPr lang="en-US" sz="3600" b="1" dirty="0">
                <a:solidFill>
                  <a:schemeClr val="tx1">
                    <a:lumMod val="85000"/>
                    <a:lumOff val="15000"/>
                  </a:schemeClr>
                </a:solidFill>
              </a:rPr>
              <a:t> op feedback</a:t>
            </a:r>
          </a:p>
        </p:txBody>
      </p:sp>
      <p:cxnSp>
        <p:nvCxnSpPr>
          <p:cNvPr id="19" name="Straight Connector 18">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8F820FB-D4A8-D49A-9C98-1FBA79524750}"/>
              </a:ext>
            </a:extLst>
          </p:cNvPr>
          <p:cNvSpPr txBox="1"/>
          <p:nvPr/>
        </p:nvSpPr>
        <p:spPr>
          <a:xfrm>
            <a:off x="0" y="6306694"/>
            <a:ext cx="630728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Photo by </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Yosef </a:t>
            </a: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Futsum</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on </a:t>
            </a: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Unsplash</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55858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9" name="Picture 28" descr="Drie pijlen in de roos">
            <a:extLst>
              <a:ext uri="{FF2B5EF4-FFF2-40B4-BE49-F238E27FC236}">
                <a16:creationId xmlns:a16="http://schemas.microsoft.com/office/drawing/2014/main" id="{5C258EE2-9A5A-A7AF-2BA9-3AA89D667549}"/>
              </a:ext>
            </a:extLst>
          </p:cNvPr>
          <p:cNvPicPr>
            <a:picLocks noChangeAspect="1"/>
          </p:cNvPicPr>
          <p:nvPr/>
        </p:nvPicPr>
        <p:blipFill rotWithShape="1">
          <a:blip r:embed="rId3"/>
          <a:srcRect r="7648" b="2"/>
          <a:stretch/>
        </p:blipFill>
        <p:spPr>
          <a:xfrm>
            <a:off x="1" y="10"/>
            <a:ext cx="9669642" cy="6857990"/>
          </a:xfrm>
          <a:prstGeom prst="rect">
            <a:avLst/>
          </a:prstGeom>
        </p:spPr>
      </p:pic>
      <p:sp>
        <p:nvSpPr>
          <p:cNvPr id="35" name="Rectangle 3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5B810A51-5FC6-0A20-3E59-41D20AED9A18}"/>
              </a:ext>
            </a:extLst>
          </p:cNvPr>
          <p:cNvSpPr txBox="1"/>
          <p:nvPr/>
        </p:nvSpPr>
        <p:spPr>
          <a:xfrm>
            <a:off x="7386446" y="972484"/>
            <a:ext cx="4210563" cy="4913031"/>
          </a:xfrm>
          <a:prstGeom prst="rect">
            <a:avLst/>
          </a:prstGeom>
        </p:spPr>
        <p:txBody>
          <a:bodyPr vert="horz" lIns="91440" tIns="45720" rIns="91440" bIns="45720" rtlCol="0">
            <a:no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Doel</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Je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ontwikkelt</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vaardigheden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om </a:t>
            </a:r>
            <a:r>
              <a:rPr kumimoji="0" lang="en-US" sz="2800" b="1" i="0" u="none" strike="noStrike" kern="1200" cap="none" spc="0" normalizeH="0" baseline="0" noProof="0" dirty="0" err="1">
                <a:ln>
                  <a:noFill/>
                </a:ln>
                <a:solidFill>
                  <a:prstClr val="black"/>
                </a:solidFill>
                <a:effectLst/>
                <a:uLnTx/>
                <a:uFillTx/>
                <a:latin typeface="Calibri" panose="020F0502020204030204"/>
                <a:ea typeface="+mn-ea"/>
                <a:cs typeface="+mn-cs"/>
              </a:rPr>
              <a:t>te</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1" i="0" u="none" strike="noStrike" kern="1200" cap="none" spc="0" normalizeH="0" baseline="0" noProof="0" dirty="0" err="1">
                <a:ln>
                  <a:noFill/>
                </a:ln>
                <a:solidFill>
                  <a:prstClr val="black"/>
                </a:solidFill>
                <a:effectLst/>
                <a:uLnTx/>
                <a:uFillTx/>
                <a:latin typeface="Calibri" panose="020F0502020204030204"/>
                <a:ea typeface="+mn-ea"/>
                <a:cs typeface="+mn-cs"/>
              </a:rPr>
              <a:t>reageren</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op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de feedback</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Middel</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Je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gebruikt</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POWER, CLOSER of SUPER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om tot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een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specifieke</a:t>
            </a:r>
            <a:r>
              <a:rPr lang="en-US" sz="2800" dirty="0">
                <a:solidFill>
                  <a:prstClr val="black"/>
                </a:solidFill>
                <a:latin typeface="Calibri" panose="020F0502020204030204"/>
              </a:rPr>
              <a:t>re feedback </a:t>
            </a:r>
            <a:r>
              <a:rPr lang="en-US" sz="2800" dirty="0" err="1">
                <a:solidFill>
                  <a:prstClr val="black"/>
                </a:solidFill>
                <a:latin typeface="Calibri" panose="020F0502020204030204"/>
              </a:rPr>
              <a:t>vraag</a:t>
            </a:r>
            <a:r>
              <a:rPr lang="en-US" sz="2800" dirty="0">
                <a:solidFill>
                  <a:prstClr val="black"/>
                </a:solidFill>
                <a:latin typeface="Calibri" panose="020F0502020204030204"/>
              </a:rPr>
              <a:t> </a:t>
            </a:r>
            <a:r>
              <a:rPr lang="en-US" sz="2800" dirty="0" err="1">
                <a:solidFill>
                  <a:prstClr val="black"/>
                </a:solidFill>
                <a:latin typeface="Calibri" panose="020F0502020204030204"/>
              </a:rPr>
              <a:t>te</a:t>
            </a:r>
            <a:r>
              <a:rPr lang="en-US" sz="2800" dirty="0">
                <a:solidFill>
                  <a:prstClr val="black"/>
                </a:solidFill>
                <a:latin typeface="Calibri" panose="020F0502020204030204"/>
              </a:rPr>
              <a:t> </a:t>
            </a:r>
            <a:r>
              <a:rPr lang="en-US" sz="2800" dirty="0" err="1">
                <a:solidFill>
                  <a:prstClr val="black"/>
                </a:solidFill>
                <a:latin typeface="Calibri" panose="020F0502020204030204"/>
              </a:rPr>
              <a:t>komen</a:t>
            </a:r>
            <a:r>
              <a:rPr lang="en-US" sz="2800" dirty="0">
                <a:solidFill>
                  <a:prstClr val="black"/>
                </a:solidFill>
                <a:latin typeface="Calibri" panose="020F0502020204030204"/>
              </a:rPr>
              <a:t>. </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jdelijke aanduiding voor dianummer 3">
            <a:extLst>
              <a:ext uri="{FF2B5EF4-FFF2-40B4-BE49-F238E27FC236}">
                <a16:creationId xmlns:a16="http://schemas.microsoft.com/office/drawing/2014/main" id="{A9800EFA-7E4F-444C-8D8E-740C2DE6C965}"/>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C1B0D69-B8A6-8744-9E7E-380CD2AD97F8}"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5078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5319C-7DB9-F13E-3571-12160169AC45}"/>
              </a:ext>
            </a:extLst>
          </p:cNvPr>
          <p:cNvSpPr>
            <a:spLocks noGrp="1"/>
          </p:cNvSpPr>
          <p:nvPr>
            <p:ph type="title"/>
          </p:nvPr>
        </p:nvSpPr>
        <p:spPr>
          <a:xfrm>
            <a:off x="1653363" y="365760"/>
            <a:ext cx="9367203" cy="1188720"/>
          </a:xfrm>
        </p:spPr>
        <p:txBody>
          <a:bodyPr>
            <a:normAutofit/>
          </a:bodyPr>
          <a:lstStyle/>
          <a:p>
            <a:r>
              <a:rPr lang="nl-NL" dirty="0"/>
              <a:t>Opdracht: POWER of SUPER of CLOSER</a:t>
            </a:r>
            <a:endParaRPr lang="en-GB"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EB52510C-5C69-9A2D-0F2C-9D704BB247CB}"/>
              </a:ext>
            </a:extLst>
          </p:cNvPr>
          <p:cNvSpPr>
            <a:spLocks noGrp="1"/>
          </p:cNvSpPr>
          <p:nvPr>
            <p:ph idx="1"/>
          </p:nvPr>
        </p:nvSpPr>
        <p:spPr>
          <a:xfrm>
            <a:off x="1653363" y="2176272"/>
            <a:ext cx="9367204" cy="4041648"/>
          </a:xfrm>
        </p:spPr>
        <p:txBody>
          <a:bodyPr anchor="t">
            <a:normAutofit/>
          </a:bodyPr>
          <a:lstStyle/>
          <a:p>
            <a:pPr marL="0" indent="0">
              <a:buNone/>
            </a:pPr>
            <a:r>
              <a:rPr lang="nl-NL" sz="2200" dirty="0"/>
              <a:t>Welke van deze 3 vragen past bij jouw ontwikkeling op dit moment:</a:t>
            </a:r>
          </a:p>
          <a:p>
            <a:r>
              <a:rPr lang="nl-NL" sz="2200" dirty="0"/>
              <a:t>Ik loop vast, wat moet ik doen? (POWER)</a:t>
            </a:r>
          </a:p>
          <a:p>
            <a:r>
              <a:rPr lang="nl-NL" sz="2200" dirty="0"/>
              <a:t>Is dit wel goed genoeg? (SUPER)</a:t>
            </a:r>
          </a:p>
          <a:p>
            <a:r>
              <a:rPr lang="nl-NL" sz="2200" dirty="0"/>
              <a:t>Is het nu wel goed? (CLOSER)</a:t>
            </a:r>
          </a:p>
          <a:p>
            <a:endParaRPr lang="nl-NL" sz="2200" dirty="0"/>
          </a:p>
          <a:p>
            <a:pPr marL="0" indent="0">
              <a:buNone/>
            </a:pPr>
            <a:r>
              <a:rPr lang="nl-NL" sz="2200" dirty="0"/>
              <a:t>Doorloop de vragen die hierbij passend zijn en probeer hier antwoord op te geven. </a:t>
            </a:r>
          </a:p>
          <a:p>
            <a:pPr marL="0" indent="0">
              <a:buNone/>
            </a:pPr>
            <a:endParaRPr lang="nl-NL" sz="2200" dirty="0"/>
          </a:p>
          <a:p>
            <a:pPr marL="0" indent="0">
              <a:buNone/>
            </a:pPr>
            <a:r>
              <a:rPr lang="nl-NL" sz="2200" dirty="0"/>
              <a:t>Eindig in elk geval met een specifieke feedback vraag die je kunt stellen aan je docent.</a:t>
            </a:r>
            <a:endParaRPr lang="en-GB" sz="2200" dirty="0"/>
          </a:p>
          <a:p>
            <a:endParaRPr lang="en-GB" sz="2200" dirty="0"/>
          </a:p>
        </p:txBody>
      </p:sp>
    </p:spTree>
    <p:extLst>
      <p:ext uri="{BB962C8B-B14F-4D97-AF65-F5344CB8AC3E}">
        <p14:creationId xmlns:p14="http://schemas.microsoft.com/office/powerpoint/2010/main" val="2920894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0CD318E4-B986-B8D3-42CA-BA98C53A4675}"/>
              </a:ext>
            </a:extLst>
          </p:cNvPr>
          <p:cNvSpPr>
            <a:spLocks noGrp="1"/>
          </p:cNvSpPr>
          <p:nvPr>
            <p:ph type="title"/>
          </p:nvPr>
        </p:nvSpPr>
        <p:spPr>
          <a:xfrm>
            <a:off x="1188069" y="381935"/>
            <a:ext cx="4008583" cy="5974414"/>
          </a:xfrm>
        </p:spPr>
        <p:txBody>
          <a:bodyPr anchor="ctr">
            <a:normAutofit/>
          </a:bodyPr>
          <a:lstStyle/>
          <a:p>
            <a:r>
              <a:rPr lang="nl-NL" sz="8000">
                <a:solidFill>
                  <a:srgbClr val="FFFFFF"/>
                </a:solidFill>
              </a:rPr>
              <a:t>Oefenen in de praktijk</a:t>
            </a:r>
            <a:endParaRPr lang="en-GB" sz="8000">
              <a:solidFill>
                <a:srgbClr val="FFFFFF"/>
              </a:solidFill>
            </a:endParaRPr>
          </a:p>
        </p:txBody>
      </p:sp>
      <p:grpSp>
        <p:nvGrpSpPr>
          <p:cNvPr id="13" name="Group 12">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5"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4" name="Content Placeholder 2">
            <a:extLst>
              <a:ext uri="{FF2B5EF4-FFF2-40B4-BE49-F238E27FC236}">
                <a16:creationId xmlns:a16="http://schemas.microsoft.com/office/drawing/2014/main" id="{BEFEFB7C-43A6-3AA3-A004-EA9ABB36D3B2}"/>
              </a:ext>
            </a:extLst>
          </p:cNvPr>
          <p:cNvSpPr>
            <a:spLocks noGrp="1"/>
          </p:cNvSpPr>
          <p:nvPr>
            <p:ph idx="1"/>
          </p:nvPr>
        </p:nvSpPr>
        <p:spPr>
          <a:xfrm>
            <a:off x="6297233" y="518400"/>
            <a:ext cx="4771607" cy="5837949"/>
          </a:xfrm>
        </p:spPr>
        <p:txBody>
          <a:bodyPr anchor="ctr">
            <a:normAutofit/>
          </a:bodyPr>
          <a:lstStyle/>
          <a:p>
            <a:r>
              <a:rPr lang="nl-NL" sz="2000" dirty="0">
                <a:solidFill>
                  <a:schemeClr val="tx1">
                    <a:alpha val="80000"/>
                  </a:schemeClr>
                </a:solidFill>
              </a:rPr>
              <a:t>Wie wil zijn/haar feedback vraag delen?</a:t>
            </a:r>
          </a:p>
          <a:p>
            <a:r>
              <a:rPr lang="nl-NL" sz="2000" dirty="0">
                <a:solidFill>
                  <a:schemeClr val="tx1">
                    <a:alpha val="80000"/>
                  </a:schemeClr>
                </a:solidFill>
              </a:rPr>
              <a:t>Wie wil eventueel een </a:t>
            </a:r>
            <a:r>
              <a:rPr lang="nl-NL" sz="2000">
                <a:solidFill>
                  <a:schemeClr val="tx1">
                    <a:alpha val="80000"/>
                  </a:schemeClr>
                </a:solidFill>
              </a:rPr>
              <a:t>feedback dialoog </a:t>
            </a:r>
            <a:r>
              <a:rPr lang="nl-NL" sz="2000" dirty="0">
                <a:solidFill>
                  <a:schemeClr val="tx1">
                    <a:alpha val="80000"/>
                  </a:schemeClr>
                </a:solidFill>
              </a:rPr>
              <a:t>oefenen om deze specifieke vraag te bespreken</a:t>
            </a:r>
            <a:r>
              <a:rPr lang="en-GB" sz="2000" dirty="0">
                <a:solidFill>
                  <a:schemeClr val="tx1">
                    <a:alpha val="80000"/>
                  </a:schemeClr>
                </a:solidFill>
              </a:rPr>
              <a:t>?</a:t>
            </a:r>
          </a:p>
          <a:p>
            <a:r>
              <a:rPr lang="en-GB" sz="2000" dirty="0">
                <a:solidFill>
                  <a:schemeClr val="tx1">
                    <a:alpha val="80000"/>
                  </a:schemeClr>
                </a:solidFill>
              </a:rPr>
              <a:t>De docent </a:t>
            </a:r>
            <a:r>
              <a:rPr lang="en-GB" sz="2000" dirty="0" err="1">
                <a:solidFill>
                  <a:schemeClr val="tx1">
                    <a:alpha val="80000"/>
                  </a:schemeClr>
                </a:solidFill>
              </a:rPr>
              <a:t>kan</a:t>
            </a:r>
            <a:r>
              <a:rPr lang="en-GB" sz="2000" dirty="0">
                <a:solidFill>
                  <a:schemeClr val="tx1">
                    <a:alpha val="80000"/>
                  </a:schemeClr>
                </a:solidFill>
              </a:rPr>
              <a:t> de </a:t>
            </a:r>
            <a:r>
              <a:rPr lang="en-GB" sz="2000" dirty="0" err="1">
                <a:solidFill>
                  <a:schemeClr val="tx1">
                    <a:alpha val="80000"/>
                  </a:schemeClr>
                </a:solidFill>
              </a:rPr>
              <a:t>rol</a:t>
            </a:r>
            <a:r>
              <a:rPr lang="en-GB" sz="2000" dirty="0">
                <a:solidFill>
                  <a:schemeClr val="tx1">
                    <a:alpha val="80000"/>
                  </a:schemeClr>
                </a:solidFill>
              </a:rPr>
              <a:t> van feedback </a:t>
            </a:r>
            <a:r>
              <a:rPr lang="en-GB" sz="2000" dirty="0" err="1">
                <a:solidFill>
                  <a:schemeClr val="tx1">
                    <a:alpha val="80000"/>
                  </a:schemeClr>
                </a:solidFill>
              </a:rPr>
              <a:t>gever</a:t>
            </a:r>
            <a:r>
              <a:rPr lang="en-GB" sz="2000" dirty="0">
                <a:solidFill>
                  <a:schemeClr val="tx1">
                    <a:alpha val="80000"/>
                  </a:schemeClr>
                </a:solidFill>
              </a:rPr>
              <a:t> </a:t>
            </a:r>
            <a:r>
              <a:rPr lang="en-GB" sz="2000" dirty="0" err="1">
                <a:solidFill>
                  <a:schemeClr val="tx1">
                    <a:alpha val="80000"/>
                  </a:schemeClr>
                </a:solidFill>
              </a:rPr>
              <a:t>innemen</a:t>
            </a:r>
            <a:r>
              <a:rPr lang="en-GB" sz="2000" dirty="0">
                <a:solidFill>
                  <a:schemeClr val="tx1">
                    <a:alpha val="80000"/>
                  </a:schemeClr>
                </a:solidFill>
              </a:rPr>
              <a:t> </a:t>
            </a:r>
          </a:p>
          <a:p>
            <a:r>
              <a:rPr lang="en-GB" sz="2000" dirty="0">
                <a:solidFill>
                  <a:schemeClr val="tx1">
                    <a:alpha val="80000"/>
                  </a:schemeClr>
                </a:solidFill>
              </a:rPr>
              <a:t>De student </a:t>
            </a:r>
            <a:r>
              <a:rPr lang="en-GB" sz="2000" dirty="0" err="1">
                <a:solidFill>
                  <a:schemeClr val="tx1">
                    <a:alpha val="80000"/>
                  </a:schemeClr>
                </a:solidFill>
              </a:rPr>
              <a:t>stelt</a:t>
            </a:r>
            <a:r>
              <a:rPr lang="en-GB" sz="2000" dirty="0">
                <a:solidFill>
                  <a:schemeClr val="tx1">
                    <a:alpha val="80000"/>
                  </a:schemeClr>
                </a:solidFill>
              </a:rPr>
              <a:t> de eigen feedback </a:t>
            </a:r>
            <a:r>
              <a:rPr lang="en-GB" sz="2000" dirty="0" err="1">
                <a:solidFill>
                  <a:schemeClr val="tx1">
                    <a:alpha val="80000"/>
                  </a:schemeClr>
                </a:solidFill>
              </a:rPr>
              <a:t>vraag</a:t>
            </a:r>
            <a:r>
              <a:rPr lang="en-GB" sz="2000" dirty="0">
                <a:solidFill>
                  <a:schemeClr val="tx1">
                    <a:alpha val="80000"/>
                  </a:schemeClr>
                </a:solidFill>
              </a:rPr>
              <a:t>. </a:t>
            </a:r>
          </a:p>
          <a:p>
            <a:r>
              <a:rPr lang="en-GB" sz="2000" dirty="0" err="1">
                <a:solidFill>
                  <a:schemeClr val="tx1">
                    <a:alpha val="80000"/>
                  </a:schemeClr>
                </a:solidFill>
              </a:rPr>
              <a:t>Samen</a:t>
            </a:r>
            <a:r>
              <a:rPr lang="en-GB" sz="2000" dirty="0">
                <a:solidFill>
                  <a:schemeClr val="tx1">
                    <a:alpha val="80000"/>
                  </a:schemeClr>
                </a:solidFill>
              </a:rPr>
              <a:t> </a:t>
            </a:r>
            <a:r>
              <a:rPr lang="en-GB" sz="2000" dirty="0" err="1">
                <a:solidFill>
                  <a:schemeClr val="tx1">
                    <a:alpha val="80000"/>
                  </a:schemeClr>
                </a:solidFill>
              </a:rPr>
              <a:t>voer</a:t>
            </a:r>
            <a:r>
              <a:rPr lang="en-GB" sz="2000" dirty="0">
                <a:solidFill>
                  <a:schemeClr val="tx1">
                    <a:alpha val="80000"/>
                  </a:schemeClr>
                </a:solidFill>
              </a:rPr>
              <a:t> je </a:t>
            </a:r>
            <a:r>
              <a:rPr lang="en-GB" sz="2000" dirty="0" err="1">
                <a:solidFill>
                  <a:schemeClr val="tx1">
                    <a:alpha val="80000"/>
                  </a:schemeClr>
                </a:solidFill>
              </a:rPr>
              <a:t>een</a:t>
            </a:r>
            <a:r>
              <a:rPr lang="en-GB" sz="2000" dirty="0">
                <a:solidFill>
                  <a:schemeClr val="tx1">
                    <a:alpha val="80000"/>
                  </a:schemeClr>
                </a:solidFill>
              </a:rPr>
              <a:t> feedback </a:t>
            </a:r>
            <a:r>
              <a:rPr lang="en-GB" sz="2000" dirty="0" err="1">
                <a:solidFill>
                  <a:schemeClr val="tx1">
                    <a:alpha val="80000"/>
                  </a:schemeClr>
                </a:solidFill>
              </a:rPr>
              <a:t>dialoog</a:t>
            </a:r>
            <a:r>
              <a:rPr lang="en-GB" sz="2000" dirty="0">
                <a:solidFill>
                  <a:schemeClr val="tx1">
                    <a:alpha val="80000"/>
                  </a:schemeClr>
                </a:solidFill>
              </a:rPr>
              <a:t>.</a:t>
            </a:r>
            <a:endParaRPr lang="nl-NL" sz="2000" dirty="0">
              <a:solidFill>
                <a:schemeClr val="tx1">
                  <a:alpha val="80000"/>
                </a:schemeClr>
              </a:solidFill>
            </a:endParaRPr>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8380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Geel vraagteken">
            <a:extLst>
              <a:ext uri="{FF2B5EF4-FFF2-40B4-BE49-F238E27FC236}">
                <a16:creationId xmlns:a16="http://schemas.microsoft.com/office/drawing/2014/main" id="{00160D53-FC4C-4E02-9805-80AA539B9621}"/>
              </a:ext>
            </a:extLst>
          </p:cNvPr>
          <p:cNvPicPr>
            <a:picLocks noChangeAspect="1"/>
          </p:cNvPicPr>
          <p:nvPr/>
        </p:nvPicPr>
        <p:blipFill rotWithShape="1">
          <a:blip r:embed="rId3"/>
          <a:srcRect b="6250"/>
          <a:stretch/>
        </p:blipFill>
        <p:spPr>
          <a:xfrm>
            <a:off x="20" y="10"/>
            <a:ext cx="12191980" cy="6857990"/>
          </a:xfrm>
          <a:prstGeom prst="rect">
            <a:avLst/>
          </a:prstGeom>
        </p:spPr>
      </p:pic>
      <p:sp>
        <p:nvSpPr>
          <p:cNvPr id="12"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6" name="Title 5">
            <a:extLst>
              <a:ext uri="{FF2B5EF4-FFF2-40B4-BE49-F238E27FC236}">
                <a16:creationId xmlns:a16="http://schemas.microsoft.com/office/drawing/2014/main" id="{B058A02C-13F9-4CC7-B0F7-0F428D10936A}"/>
              </a:ext>
            </a:extLst>
          </p:cNvPr>
          <p:cNvSpPr>
            <a:spLocks noGrp="1"/>
          </p:cNvSpPr>
          <p:nvPr>
            <p:ph type="ctrTitle"/>
          </p:nvPr>
        </p:nvSpPr>
        <p:spPr>
          <a:xfrm>
            <a:off x="8022021" y="3231931"/>
            <a:ext cx="3852041" cy="1834056"/>
          </a:xfrm>
        </p:spPr>
        <p:txBody>
          <a:bodyPr>
            <a:normAutofit/>
          </a:bodyPr>
          <a:lstStyle/>
          <a:p>
            <a:r>
              <a:rPr lang="nl-NL" sz="4000" dirty="0"/>
              <a:t>Vragen</a:t>
            </a:r>
          </a:p>
        </p:txBody>
      </p:sp>
      <p:cxnSp>
        <p:nvCxnSpPr>
          <p:cNvPr id="14" name="Straight Connector 13">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732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4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40811D7F-53E2-44B6-B5DA-FA23A74A6C42}"/>
              </a:ext>
            </a:extLst>
          </p:cNvPr>
          <p:cNvSpPr>
            <a:spLocks noGrp="1"/>
          </p:cNvSpPr>
          <p:nvPr>
            <p:ph type="title"/>
          </p:nvPr>
        </p:nvSpPr>
        <p:spPr>
          <a:xfrm>
            <a:off x="886075" y="969834"/>
            <a:ext cx="5040313" cy="1314450"/>
          </a:xfrm>
        </p:spPr>
        <p:txBody>
          <a:bodyPr/>
          <a:lstStyle/>
          <a:p>
            <a:r>
              <a:rPr lang="en-US" sz="4000" dirty="0" err="1"/>
              <a:t>Introductie</a:t>
            </a:r>
            <a:br>
              <a:rPr lang="en-US" dirty="0"/>
            </a:br>
            <a:endParaRPr lang="en-US" dirty="0"/>
          </a:p>
        </p:txBody>
      </p:sp>
      <p:sp>
        <p:nvSpPr>
          <p:cNvPr id="4" name="TextBox 3">
            <a:extLst>
              <a:ext uri="{FF2B5EF4-FFF2-40B4-BE49-F238E27FC236}">
                <a16:creationId xmlns:a16="http://schemas.microsoft.com/office/drawing/2014/main" id="{25F98C0C-3A27-46BF-8D4A-94A8AA9DF4C5}"/>
              </a:ext>
            </a:extLst>
          </p:cNvPr>
          <p:cNvSpPr txBox="1"/>
          <p:nvPr/>
        </p:nvSpPr>
        <p:spPr>
          <a:xfrm>
            <a:off x="377475" y="1627059"/>
            <a:ext cx="5881294" cy="3816424"/>
          </a:xfrm>
          <a:prstGeom prst="rect">
            <a:avLst/>
          </a:prstGeom>
        </p:spPr>
        <p:txBody>
          <a:bodyPr vert="horz" wrap="square" lIns="0" tIns="45720" rIns="91440" bIns="45720"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p:txBody>
      </p:sp>
      <p:sp>
        <p:nvSpPr>
          <p:cNvPr id="6" name="TextBox 5">
            <a:extLst>
              <a:ext uri="{FF2B5EF4-FFF2-40B4-BE49-F238E27FC236}">
                <a16:creationId xmlns:a16="http://schemas.microsoft.com/office/drawing/2014/main" id="{0A680A79-8C39-4C3E-A2D7-38C707C3C5F4}"/>
              </a:ext>
            </a:extLst>
          </p:cNvPr>
          <p:cNvSpPr txBox="1"/>
          <p:nvPr/>
        </p:nvSpPr>
        <p:spPr>
          <a:xfrm>
            <a:off x="886075" y="2005046"/>
            <a:ext cx="6669757" cy="2808312"/>
          </a:xfrm>
          <a:prstGeom prst="rect">
            <a:avLst/>
          </a:prstGeom>
        </p:spPr>
        <p:txBody>
          <a:bodyPr vert="horz" wrap="square" lIns="0" tIns="45720" rIns="91440" bIns="45720" rtlCol="0">
            <a:noAutofit/>
          </a:bodyPr>
          <a:lstStyle/>
          <a:p>
            <a:pPr marL="342900" marR="0" lvl="0" indent="-342900" algn="l" defTabSz="685800" rtl="0" eaLnBrk="1" fontAlgn="auto" latinLnBrk="0" hangingPunct="1">
              <a:lnSpc>
                <a:spcPct val="110000"/>
              </a:lnSpc>
              <a:spcBef>
                <a:spcPts val="450"/>
              </a:spcBef>
              <a:spcAft>
                <a:spcPts val="0"/>
              </a:spcAft>
              <a:buClr>
                <a:srgbClr val="0099D4"/>
              </a:buClr>
              <a:buSzTx/>
              <a:buFont typeface="Courier New" panose="02070309020205020404" pitchFamily="49" charset="0"/>
              <a:buChar char="o"/>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a:p>
            <a:pPr marL="342900" marR="0" lvl="0" indent="-342900" algn="l" defTabSz="685800" rtl="0" eaLnBrk="1" fontAlgn="auto" latinLnBrk="0" hangingPunct="1">
              <a:lnSpc>
                <a:spcPct val="110000"/>
              </a:lnSpc>
              <a:spcBef>
                <a:spcPts val="450"/>
              </a:spcBef>
              <a:spcAft>
                <a:spcPts val="0"/>
              </a:spcAft>
              <a:buClr>
                <a:srgbClr val="0099D4"/>
              </a:buClr>
              <a:buSzTx/>
              <a:buFont typeface="Courier New" panose="02070309020205020404" pitchFamily="49" charset="0"/>
              <a:buChar char="o"/>
              <a:tabLst/>
              <a:defRPr/>
            </a:pPr>
            <a:r>
              <a:rPr kumimoji="0" lang="nl-NL"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Terugblik op feedback begrijpen en gebruiken</a:t>
            </a:r>
          </a:p>
          <a:p>
            <a:pPr marL="342900" marR="0" lvl="0" indent="-342900" algn="l" defTabSz="685800" rtl="0" eaLnBrk="1" fontAlgn="auto" latinLnBrk="0" hangingPunct="1">
              <a:lnSpc>
                <a:spcPct val="110000"/>
              </a:lnSpc>
              <a:spcBef>
                <a:spcPts val="450"/>
              </a:spcBef>
              <a:spcAft>
                <a:spcPts val="0"/>
              </a:spcAft>
              <a:buClr>
                <a:srgbClr val="0099D4"/>
              </a:buClr>
              <a:buSzTx/>
              <a:buFont typeface="Courier New" panose="02070309020205020404" pitchFamily="49" charset="0"/>
              <a:buChar char="o"/>
              <a:tabLst/>
              <a:defRPr/>
            </a:pPr>
            <a:r>
              <a:rPr kumimoji="0" lang="nl-NL"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Reageren op feedback</a:t>
            </a:r>
          </a:p>
          <a:p>
            <a:pPr marL="342900" marR="0" lvl="0" indent="-342900" algn="l" defTabSz="685800" rtl="0" eaLnBrk="1" fontAlgn="auto" latinLnBrk="0" hangingPunct="1">
              <a:lnSpc>
                <a:spcPct val="110000"/>
              </a:lnSpc>
              <a:spcBef>
                <a:spcPts val="450"/>
              </a:spcBef>
              <a:spcAft>
                <a:spcPts val="0"/>
              </a:spcAft>
              <a:buClr>
                <a:srgbClr val="0099D4"/>
              </a:buClr>
              <a:buSzTx/>
              <a:buFont typeface="Courier New" panose="02070309020205020404" pitchFamily="49" charset="0"/>
              <a:buChar char="o"/>
              <a:tabLst/>
              <a:defRPr/>
            </a:pPr>
            <a:r>
              <a:rPr kumimoji="0" lang="nl-NL"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Drie zones van ontwikkeling  </a:t>
            </a:r>
          </a:p>
          <a:p>
            <a:pPr marL="342900" marR="0" lvl="0" indent="-342900" algn="l" defTabSz="685800" rtl="0" eaLnBrk="1" fontAlgn="auto" latinLnBrk="0" hangingPunct="1">
              <a:lnSpc>
                <a:spcPct val="110000"/>
              </a:lnSpc>
              <a:spcBef>
                <a:spcPts val="450"/>
              </a:spcBef>
              <a:spcAft>
                <a:spcPts val="0"/>
              </a:spcAft>
              <a:buClr>
                <a:srgbClr val="0099D4"/>
              </a:buClr>
              <a:buSzTx/>
              <a:buFont typeface="Courier New" panose="02070309020205020404" pitchFamily="49" charset="0"/>
              <a:buChar char="o"/>
              <a:tabLst/>
              <a:defRPr/>
            </a:pPr>
            <a:r>
              <a:rPr kumimoji="0" lang="nl-NL"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Durf vragen te stellen  </a:t>
            </a:r>
          </a:p>
          <a:p>
            <a:pPr marL="342900" marR="0" lvl="0" indent="-342900" algn="l" defTabSz="685800" rtl="0" eaLnBrk="1" fontAlgn="auto" latinLnBrk="0" hangingPunct="1">
              <a:lnSpc>
                <a:spcPct val="110000"/>
              </a:lnSpc>
              <a:spcBef>
                <a:spcPts val="450"/>
              </a:spcBef>
              <a:spcAft>
                <a:spcPts val="0"/>
              </a:spcAft>
              <a:buClr>
                <a:srgbClr val="0099D4"/>
              </a:buClr>
              <a:buSzTx/>
              <a:buFont typeface="Courier New" panose="02070309020205020404" pitchFamily="49" charset="0"/>
              <a:buChar char="o"/>
              <a:tabLst/>
              <a:defRPr/>
            </a:pPr>
            <a:r>
              <a:rPr lang="nl-NL" sz="2400" dirty="0">
                <a:solidFill>
                  <a:srgbClr val="000000"/>
                </a:solidFill>
                <a:latin typeface="Arial" panose="020B0604020202020204" pitchFamily="34" charset="0"/>
              </a:rPr>
              <a:t>POWER, SUPER en CLOSER</a:t>
            </a:r>
            <a:endParaRPr kumimoji="0" lang="nl-NL"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342900" marR="0" lvl="0" indent="-342900" algn="l" defTabSz="685800" rtl="0" eaLnBrk="1" fontAlgn="auto" latinLnBrk="0" hangingPunct="1">
              <a:lnSpc>
                <a:spcPct val="110000"/>
              </a:lnSpc>
              <a:spcBef>
                <a:spcPts val="450"/>
              </a:spcBef>
              <a:spcAft>
                <a:spcPts val="0"/>
              </a:spcAft>
              <a:buClr>
                <a:srgbClr val="0099D4"/>
              </a:buClr>
              <a:buSzTx/>
              <a:buFont typeface="Courier New" panose="02070309020205020404" pitchFamily="49" charset="0"/>
              <a:buChar char="o"/>
              <a:tabLst/>
              <a:defRPr/>
            </a:pPr>
            <a:r>
              <a:rPr kumimoji="0" lang="nl-NL"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Aan de slag</a:t>
            </a:r>
          </a:p>
          <a:p>
            <a:pPr marL="342900" marR="0" lvl="0" indent="-342900" algn="l" defTabSz="685800" rtl="0" eaLnBrk="1" fontAlgn="auto" latinLnBrk="0" hangingPunct="1">
              <a:lnSpc>
                <a:spcPct val="110000"/>
              </a:lnSpc>
              <a:spcBef>
                <a:spcPts val="450"/>
              </a:spcBef>
              <a:spcAft>
                <a:spcPts val="0"/>
              </a:spcAft>
              <a:buClr>
                <a:srgbClr val="0099D4"/>
              </a:buClr>
              <a:buSzTx/>
              <a:buFont typeface="Courier New" panose="02070309020205020404" pitchFamily="49" charset="0"/>
              <a:buChar char="o"/>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342900" marR="0" lvl="0" indent="-342900" algn="l" defTabSz="685800" rtl="0" eaLnBrk="1" fontAlgn="auto" latinLnBrk="0" hangingPunct="1">
              <a:lnSpc>
                <a:spcPct val="110000"/>
              </a:lnSpc>
              <a:spcBef>
                <a:spcPts val="450"/>
              </a:spcBef>
              <a:spcAft>
                <a:spcPts val="0"/>
              </a:spcAft>
              <a:buClr>
                <a:srgbClr val="0099D4"/>
              </a:buClr>
              <a:buSzTx/>
              <a:buFontTx/>
              <a:buChar char="-"/>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3" name="Rectangle 5">
            <a:extLst>
              <a:ext uri="{FF2B5EF4-FFF2-40B4-BE49-F238E27FC236}">
                <a16:creationId xmlns:a16="http://schemas.microsoft.com/office/drawing/2014/main" id="{5B43CAEB-39B7-3411-3A25-708757739DF9}"/>
              </a:ext>
            </a:extLst>
          </p:cNvPr>
          <p:cNvSpPr>
            <a:spLocks noChangeArrowheads="1"/>
          </p:cNvSpPr>
          <p:nvPr/>
        </p:nvSpPr>
        <p:spPr bwMode="auto">
          <a:xfrm>
            <a:off x="6258768" y="4372766"/>
            <a:ext cx="12192000" cy="0"/>
          </a:xfrm>
          <a:prstGeom prst="rect">
            <a:avLst/>
          </a:prstGeom>
          <a:solidFill>
            <a:schemeClr val="bg1"/>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sp>
        <p:nvSpPr>
          <p:cNvPr id="5" name="Rectangle 6">
            <a:extLst>
              <a:ext uri="{FF2B5EF4-FFF2-40B4-BE49-F238E27FC236}">
                <a16:creationId xmlns:a16="http://schemas.microsoft.com/office/drawing/2014/main" id="{9D6960A6-BCC7-E7C1-C28F-595AA1E22AAF}"/>
              </a:ext>
            </a:extLst>
          </p:cNvPr>
          <p:cNvSpPr>
            <a:spLocks noChangeArrowheads="1"/>
          </p:cNvSpPr>
          <p:nvPr/>
        </p:nvSpPr>
        <p:spPr bwMode="auto">
          <a:xfrm>
            <a:off x="6258768" y="4741066"/>
            <a:ext cx="12192000" cy="0"/>
          </a:xfrm>
          <a:prstGeom prst="rect">
            <a:avLst/>
          </a:prstGeom>
          <a:solidFill>
            <a:schemeClr val="bg1"/>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114712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E47CC0A-8C86-D75C-727F-E597F66AB48C}"/>
              </a:ext>
            </a:extLst>
          </p:cNvPr>
          <p:cNvSpPr>
            <a:spLocks noGrp="1"/>
          </p:cNvSpPr>
          <p:nvPr>
            <p:ph type="title"/>
          </p:nvPr>
        </p:nvSpPr>
        <p:spPr>
          <a:xfrm>
            <a:off x="4654296" y="329184"/>
            <a:ext cx="6894576" cy="1783080"/>
          </a:xfrm>
        </p:spPr>
        <p:txBody>
          <a:bodyPr vert="horz" lIns="91440" tIns="45720" rIns="91440" bIns="45720" rtlCol="0" anchor="b">
            <a:normAutofit/>
          </a:bodyPr>
          <a:lstStyle/>
          <a:p>
            <a:r>
              <a:rPr lang="en-US" sz="3800" dirty="0" err="1"/>
              <a:t>Terugblik</a:t>
            </a:r>
            <a:br>
              <a:rPr lang="en-US" sz="3800" dirty="0"/>
            </a:br>
            <a:r>
              <a:rPr lang="en-US" sz="3800" dirty="0"/>
              <a:t>Feedback </a:t>
            </a:r>
            <a:r>
              <a:rPr lang="en-US" sz="3800" dirty="0" err="1"/>
              <a:t>begrijpen</a:t>
            </a:r>
            <a:r>
              <a:rPr lang="en-US" sz="3800" dirty="0"/>
              <a:t> </a:t>
            </a:r>
            <a:br>
              <a:rPr lang="en-US" sz="3800" dirty="0"/>
            </a:br>
            <a:endParaRPr lang="en-US" sz="3800" dirty="0"/>
          </a:p>
        </p:txBody>
      </p:sp>
      <p:pic>
        <p:nvPicPr>
          <p:cNvPr id="25" name="Picture 24">
            <a:extLst>
              <a:ext uri="{FF2B5EF4-FFF2-40B4-BE49-F238E27FC236}">
                <a16:creationId xmlns:a16="http://schemas.microsoft.com/office/drawing/2014/main" id="{F69341F8-B60D-993E-AAFB-AEE8DF4B2C6F}"/>
              </a:ext>
            </a:extLst>
          </p:cNvPr>
          <p:cNvPicPr>
            <a:picLocks noChangeAspect="1"/>
          </p:cNvPicPr>
          <p:nvPr/>
        </p:nvPicPr>
        <p:blipFill rotWithShape="1">
          <a:blip r:embed="rId3"/>
          <a:srcRect l="46632" r="19539" b="1"/>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52"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363F118-6467-22B4-A789-BD44D331F3AA}"/>
              </a:ext>
            </a:extLst>
          </p:cNvPr>
          <p:cNvSpPr txBox="1"/>
          <p:nvPr/>
        </p:nvSpPr>
        <p:spPr>
          <a:xfrm>
            <a:off x="4654296" y="2706624"/>
            <a:ext cx="6894576" cy="3483864"/>
          </a:xfrm>
          <a:prstGeom prst="rect">
            <a:avLst/>
          </a:prstGeom>
        </p:spPr>
        <p:txBody>
          <a:bodyPr vert="horz" lIns="91440" tIns="45720" rIns="91440" bIns="45720" rtlCol="0">
            <a:normAutofit/>
          </a:bodyPr>
          <a:lstStyle/>
          <a:p>
            <a:pPr marL="457200" lvl="0" indent="-457200">
              <a:lnSpc>
                <a:spcPct val="90000"/>
              </a:lnSpc>
              <a:spcAft>
                <a:spcPts val="600"/>
              </a:spcAft>
              <a:buFont typeface="Arial" panose="020B0604020202020204" pitchFamily="34" charset="0"/>
              <a:buChar char="•"/>
            </a:pPr>
            <a:r>
              <a:rPr lang="en-US" sz="2800" dirty="0" err="1">
                <a:effectLst/>
              </a:rPr>
              <a:t>Begrijpen</a:t>
            </a:r>
            <a:r>
              <a:rPr lang="en-US" sz="2800" dirty="0">
                <a:effectLst/>
              </a:rPr>
              <a:t> van Feedback: Wat </a:t>
            </a:r>
            <a:r>
              <a:rPr lang="en-US" sz="2800" dirty="0" err="1">
                <a:effectLst/>
              </a:rPr>
              <a:t>gaat</a:t>
            </a:r>
            <a:r>
              <a:rPr lang="en-US" sz="2800" dirty="0">
                <a:effectLst/>
              </a:rPr>
              <a:t> </a:t>
            </a:r>
            <a:r>
              <a:rPr lang="en-US" sz="2800" dirty="0" err="1">
                <a:effectLst/>
              </a:rPr>
              <a:t>goed</a:t>
            </a:r>
            <a:r>
              <a:rPr lang="en-US" sz="2800" dirty="0">
                <a:effectLst/>
              </a:rPr>
              <a:t>?</a:t>
            </a:r>
          </a:p>
          <a:p>
            <a:pPr marL="457200" indent="-457200">
              <a:lnSpc>
                <a:spcPct val="90000"/>
              </a:lnSpc>
              <a:spcAft>
                <a:spcPts val="600"/>
              </a:spcAft>
              <a:buFont typeface="Arial" panose="020B0604020202020204" pitchFamily="34" charset="0"/>
              <a:buChar char="•"/>
            </a:pPr>
            <a:r>
              <a:rPr lang="en-US" sz="2800" dirty="0" err="1">
                <a:effectLst/>
              </a:rPr>
              <a:t>Begrijpen</a:t>
            </a:r>
            <a:r>
              <a:rPr lang="en-US" sz="2800" dirty="0">
                <a:effectLst/>
              </a:rPr>
              <a:t> van Feedforward: Wat </a:t>
            </a:r>
            <a:r>
              <a:rPr lang="en-US" sz="2800" dirty="0" err="1">
                <a:effectLst/>
              </a:rPr>
              <a:t>kan</a:t>
            </a:r>
            <a:r>
              <a:rPr lang="en-US" sz="2800" dirty="0">
                <a:effectLst/>
              </a:rPr>
              <a:t> </a:t>
            </a:r>
            <a:r>
              <a:rPr lang="en-US" sz="2800" dirty="0" err="1">
                <a:effectLst/>
              </a:rPr>
              <a:t>beter</a:t>
            </a:r>
            <a:r>
              <a:rPr lang="en-US" sz="2800" dirty="0">
                <a:effectLst/>
              </a:rPr>
              <a:t>?</a:t>
            </a:r>
          </a:p>
          <a:p>
            <a:pPr marL="457200" lvl="0" indent="-457200">
              <a:lnSpc>
                <a:spcPct val="90000"/>
              </a:lnSpc>
              <a:spcAft>
                <a:spcPts val="600"/>
              </a:spcAft>
              <a:buFont typeface="Arial" panose="020B0604020202020204" pitchFamily="34" charset="0"/>
              <a:buChar char="•"/>
            </a:pPr>
            <a:r>
              <a:rPr lang="en-US" sz="2800" dirty="0">
                <a:effectLst/>
              </a:rPr>
              <a:t>In </a:t>
            </a:r>
            <a:r>
              <a:rPr lang="en-US" sz="2800" dirty="0" err="1">
                <a:effectLst/>
              </a:rPr>
              <a:t>kaart</a:t>
            </a:r>
            <a:r>
              <a:rPr lang="en-US" sz="2800" dirty="0">
                <a:effectLst/>
              </a:rPr>
              <a:t> </a:t>
            </a:r>
            <a:r>
              <a:rPr lang="en-US" sz="2800" dirty="0" err="1">
                <a:effectLst/>
              </a:rPr>
              <a:t>brengen</a:t>
            </a:r>
            <a:r>
              <a:rPr lang="en-US" sz="2800" dirty="0">
                <a:effectLst/>
              </a:rPr>
              <a:t> van </a:t>
            </a:r>
            <a:r>
              <a:rPr lang="en-US" sz="2800" dirty="0" err="1">
                <a:effectLst/>
              </a:rPr>
              <a:t>Tegenstrijdigheden</a:t>
            </a:r>
            <a:r>
              <a:rPr lang="en-US" sz="2800" dirty="0">
                <a:effectLst/>
              </a:rPr>
              <a:t> </a:t>
            </a:r>
            <a:r>
              <a:rPr lang="en-US" sz="2800" dirty="0" err="1">
                <a:effectLst/>
              </a:rPr>
              <a:t>en</a:t>
            </a:r>
            <a:r>
              <a:rPr lang="en-US" sz="2800" dirty="0">
                <a:effectLst/>
              </a:rPr>
              <a:t> </a:t>
            </a:r>
            <a:r>
              <a:rPr lang="en-US" sz="2800" dirty="0" err="1">
                <a:effectLst/>
              </a:rPr>
              <a:t>Verschillende</a:t>
            </a:r>
            <a:r>
              <a:rPr lang="en-US" sz="2800" dirty="0">
                <a:effectLst/>
              </a:rPr>
              <a:t> </a:t>
            </a:r>
            <a:r>
              <a:rPr lang="en-US" sz="2800" dirty="0" err="1">
                <a:effectLst/>
              </a:rPr>
              <a:t>meningen</a:t>
            </a:r>
            <a:r>
              <a:rPr lang="en-US" sz="2800" dirty="0">
                <a:effectLst/>
              </a:rPr>
              <a:t> </a:t>
            </a:r>
          </a:p>
        </p:txBody>
      </p:sp>
    </p:spTree>
    <p:extLst>
      <p:ext uri="{BB962C8B-B14F-4D97-AF65-F5344CB8AC3E}">
        <p14:creationId xmlns:p14="http://schemas.microsoft.com/office/powerpoint/2010/main" val="1239040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E60BA19C-9858-4CE5-36C1-551F5C880F9F}"/>
              </a:ext>
            </a:extLst>
          </p:cNvPr>
          <p:cNvSpPr>
            <a:spLocks noGrp="1"/>
          </p:cNvSpPr>
          <p:nvPr>
            <p:ph type="title"/>
          </p:nvPr>
        </p:nvSpPr>
        <p:spPr>
          <a:xfrm>
            <a:off x="4654296" y="329184"/>
            <a:ext cx="6894576" cy="1783080"/>
          </a:xfrm>
        </p:spPr>
        <p:txBody>
          <a:bodyPr vert="horz" lIns="91440" tIns="45720" rIns="91440" bIns="45720" rtlCol="0" anchor="b">
            <a:normAutofit/>
          </a:bodyPr>
          <a:lstStyle/>
          <a:p>
            <a:r>
              <a:rPr lang="en-US" sz="4200" dirty="0" err="1"/>
              <a:t>Terugblik</a:t>
            </a:r>
            <a:r>
              <a:rPr lang="en-US" sz="4200" dirty="0"/>
              <a:t> </a:t>
            </a:r>
            <a:br>
              <a:rPr lang="en-US" sz="4200" dirty="0"/>
            </a:br>
            <a:r>
              <a:rPr lang="en-US" sz="4200" dirty="0"/>
              <a:t>Feedback </a:t>
            </a:r>
            <a:r>
              <a:rPr lang="en-US" sz="4200" dirty="0" err="1"/>
              <a:t>gebruiken</a:t>
            </a:r>
            <a:endParaRPr lang="en-US" sz="4200" dirty="0"/>
          </a:p>
        </p:txBody>
      </p:sp>
      <p:pic>
        <p:nvPicPr>
          <p:cNvPr id="27" name="Picture 26">
            <a:extLst>
              <a:ext uri="{FF2B5EF4-FFF2-40B4-BE49-F238E27FC236}">
                <a16:creationId xmlns:a16="http://schemas.microsoft.com/office/drawing/2014/main" id="{D2E4DC08-E590-5F31-7BD0-DA3E98438935}"/>
              </a:ext>
            </a:extLst>
          </p:cNvPr>
          <p:cNvPicPr>
            <a:picLocks noChangeAspect="1"/>
          </p:cNvPicPr>
          <p:nvPr/>
        </p:nvPicPr>
        <p:blipFill rotWithShape="1">
          <a:blip r:embed="rId3"/>
          <a:srcRect l="58185" r="2519"/>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57"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9BC29E5-8E72-9EC5-D9B2-FC6A205299A0}"/>
              </a:ext>
            </a:extLst>
          </p:cNvPr>
          <p:cNvSpPr txBox="1"/>
          <p:nvPr/>
        </p:nvSpPr>
        <p:spPr>
          <a:xfrm>
            <a:off x="4654296" y="2706624"/>
            <a:ext cx="6894576" cy="3483864"/>
          </a:xfrm>
          <a:prstGeom prst="rect">
            <a:avLst/>
          </a:prstGeom>
        </p:spPr>
        <p:txBody>
          <a:bodyPr vert="horz" lIns="91440" tIns="45720" rIns="91440" bIns="45720" rtlCol="0">
            <a:normAutofit/>
          </a:bodyPr>
          <a:lstStyle/>
          <a:p>
            <a:pPr marL="342900" lvl="0" indent="-228600">
              <a:lnSpc>
                <a:spcPct val="90000"/>
              </a:lnSpc>
              <a:buFont typeface="Arial" panose="020B0604020202020204" pitchFamily="34" charset="0"/>
              <a:buChar char="•"/>
            </a:pPr>
            <a:r>
              <a:rPr lang="en-US" sz="2800" dirty="0">
                <a:effectLst/>
              </a:rPr>
              <a:t>Wat </a:t>
            </a:r>
            <a:r>
              <a:rPr lang="en-US" sz="2800" dirty="0" err="1">
                <a:effectLst/>
              </a:rPr>
              <a:t>moet</a:t>
            </a:r>
            <a:r>
              <a:rPr lang="en-US" sz="2800" dirty="0">
                <a:effectLst/>
              </a:rPr>
              <a:t> je </a:t>
            </a:r>
            <a:r>
              <a:rPr lang="en-US" sz="2800" dirty="0" err="1">
                <a:effectLst/>
              </a:rPr>
              <a:t>nog</a:t>
            </a:r>
            <a:r>
              <a:rPr lang="en-US" sz="2800" dirty="0">
                <a:effectLst/>
              </a:rPr>
              <a:t> </a:t>
            </a:r>
            <a:r>
              <a:rPr lang="en-US" sz="2800" dirty="0" err="1">
                <a:effectLst/>
              </a:rPr>
              <a:t>verbeteren</a:t>
            </a:r>
            <a:r>
              <a:rPr lang="en-US" sz="2800" dirty="0">
                <a:effectLst/>
              </a:rPr>
              <a:t>?</a:t>
            </a:r>
          </a:p>
          <a:p>
            <a:pPr marL="342900" lvl="0" indent="-228600">
              <a:lnSpc>
                <a:spcPct val="90000"/>
              </a:lnSpc>
              <a:buFont typeface="Arial" panose="020B0604020202020204" pitchFamily="34" charset="0"/>
              <a:buChar char="•"/>
            </a:pPr>
            <a:r>
              <a:rPr lang="en-US" sz="2800" dirty="0">
                <a:effectLst/>
              </a:rPr>
              <a:t>Wat ga je </a:t>
            </a:r>
            <a:r>
              <a:rPr lang="en-US" sz="2800" dirty="0" err="1">
                <a:effectLst/>
              </a:rPr>
              <a:t>doen</a:t>
            </a:r>
            <a:r>
              <a:rPr lang="en-US" sz="2800" dirty="0">
                <a:effectLst/>
              </a:rPr>
              <a:t> om </a:t>
            </a:r>
            <a:r>
              <a:rPr lang="en-US" sz="2800" dirty="0" err="1">
                <a:effectLst/>
              </a:rPr>
              <a:t>dit</a:t>
            </a:r>
            <a:r>
              <a:rPr lang="en-US" sz="2800" dirty="0">
                <a:effectLst/>
              </a:rPr>
              <a:t> </a:t>
            </a:r>
            <a:r>
              <a:rPr lang="en-US" sz="2800" dirty="0" err="1">
                <a:effectLst/>
              </a:rPr>
              <a:t>te</a:t>
            </a:r>
            <a:r>
              <a:rPr lang="en-US" sz="2800" dirty="0">
                <a:effectLst/>
              </a:rPr>
              <a:t> </a:t>
            </a:r>
            <a:r>
              <a:rPr lang="en-US" sz="2800" dirty="0" err="1">
                <a:effectLst/>
              </a:rPr>
              <a:t>verbeteren</a:t>
            </a:r>
            <a:r>
              <a:rPr lang="en-US" sz="2800" dirty="0">
                <a:effectLst/>
              </a:rPr>
              <a:t> </a:t>
            </a:r>
            <a:r>
              <a:rPr lang="en-US" sz="2800" dirty="0" err="1">
                <a:effectLst/>
              </a:rPr>
              <a:t>en</a:t>
            </a:r>
            <a:r>
              <a:rPr lang="en-US" sz="2800" dirty="0">
                <a:effectLst/>
              </a:rPr>
              <a:t> </a:t>
            </a:r>
            <a:r>
              <a:rPr lang="en-US" sz="2800" dirty="0" err="1">
                <a:effectLst/>
              </a:rPr>
              <a:t>welke</a:t>
            </a:r>
            <a:r>
              <a:rPr lang="en-US" sz="2800" dirty="0">
                <a:effectLst/>
              </a:rPr>
              <a:t> </a:t>
            </a:r>
            <a:r>
              <a:rPr lang="en-US" sz="2800" dirty="0" err="1">
                <a:effectLst/>
              </a:rPr>
              <a:t>actie</a:t>
            </a:r>
            <a:r>
              <a:rPr lang="en-US" sz="2800" dirty="0">
                <a:effectLst/>
              </a:rPr>
              <a:t> ga je </a:t>
            </a:r>
            <a:r>
              <a:rPr lang="en-US" sz="2800" dirty="0" err="1">
                <a:effectLst/>
              </a:rPr>
              <a:t>ondernemen</a:t>
            </a:r>
            <a:r>
              <a:rPr lang="en-US" sz="2800" dirty="0">
                <a:effectLst/>
              </a:rPr>
              <a:t>?</a:t>
            </a:r>
          </a:p>
          <a:p>
            <a:pPr marL="342900" lvl="0" indent="-228600">
              <a:lnSpc>
                <a:spcPct val="90000"/>
              </a:lnSpc>
              <a:spcAft>
                <a:spcPts val="1000"/>
              </a:spcAft>
              <a:buFont typeface="Arial" panose="020B0604020202020204" pitchFamily="34" charset="0"/>
              <a:buChar char="•"/>
            </a:pPr>
            <a:r>
              <a:rPr lang="en-US" sz="2800" dirty="0">
                <a:effectLst/>
              </a:rPr>
              <a:t>Hoe ga je die </a:t>
            </a:r>
            <a:r>
              <a:rPr lang="en-US" sz="2800" dirty="0" err="1">
                <a:effectLst/>
              </a:rPr>
              <a:t>actie</a:t>
            </a:r>
            <a:r>
              <a:rPr lang="en-US" sz="2800" dirty="0">
                <a:effectLst/>
              </a:rPr>
              <a:t> </a:t>
            </a:r>
            <a:r>
              <a:rPr lang="en-US" sz="2800" dirty="0" err="1">
                <a:effectLst/>
              </a:rPr>
              <a:t>uitvoeren</a:t>
            </a:r>
            <a:r>
              <a:rPr lang="en-US" sz="2800" dirty="0">
                <a:effectLst/>
              </a:rPr>
              <a:t> </a:t>
            </a:r>
            <a:r>
              <a:rPr lang="en-US" sz="2800" dirty="0" err="1">
                <a:effectLst/>
              </a:rPr>
              <a:t>en</a:t>
            </a:r>
            <a:r>
              <a:rPr lang="en-US" sz="2800" dirty="0">
                <a:effectLst/>
              </a:rPr>
              <a:t> </a:t>
            </a:r>
            <a:r>
              <a:rPr lang="en-US" sz="2800" dirty="0" err="1">
                <a:effectLst/>
              </a:rPr>
              <a:t>waar</a:t>
            </a:r>
            <a:r>
              <a:rPr lang="en-US" sz="2800" dirty="0">
                <a:effectLst/>
              </a:rPr>
              <a:t> </a:t>
            </a:r>
            <a:r>
              <a:rPr lang="en-US" sz="2800" dirty="0" err="1">
                <a:effectLst/>
              </a:rPr>
              <a:t>verwerk</a:t>
            </a:r>
            <a:r>
              <a:rPr lang="en-US" sz="2800" dirty="0">
                <a:effectLst/>
              </a:rPr>
              <a:t> je de feedback?</a:t>
            </a:r>
            <a:endParaRPr lang="en-US" sz="2800" dirty="0"/>
          </a:p>
        </p:txBody>
      </p:sp>
      <p:sp>
        <p:nvSpPr>
          <p:cNvPr id="11" name="Date Placeholder 3">
            <a:extLst>
              <a:ext uri="{FF2B5EF4-FFF2-40B4-BE49-F238E27FC236}">
                <a16:creationId xmlns:a16="http://schemas.microsoft.com/office/drawing/2014/main" id="{802B5582-7809-F5A7-F9A7-44501B1A5857}"/>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defRPr/>
            </a:pPr>
            <a:fld id="{63AC7553-1A53-9C42-925B-8EF3D5E8C661}" type="datetime4">
              <a:rPr lang="en-US" smtClean="0">
                <a:solidFill>
                  <a:srgbClr val="FFFFFF"/>
                </a:solidFill>
                <a:latin typeface="Calibri" panose="020F0502020204030204"/>
              </a:rPr>
              <a:pPr>
                <a:spcAft>
                  <a:spcPts val="600"/>
                </a:spcAft>
                <a:defRPr/>
              </a:pPr>
              <a:t>February 4, 2024</a:t>
            </a:fld>
            <a:endParaRPr lang="en-US">
              <a:solidFill>
                <a:srgbClr val="FFFFFF"/>
              </a:solidFill>
              <a:latin typeface="Calibri" panose="020F0502020204030204"/>
            </a:endParaRPr>
          </a:p>
        </p:txBody>
      </p:sp>
      <p:sp>
        <p:nvSpPr>
          <p:cNvPr id="4" name="Tijdelijke aanduiding voor dianummer 3">
            <a:extLst>
              <a:ext uri="{FF2B5EF4-FFF2-40B4-BE49-F238E27FC236}">
                <a16:creationId xmlns:a16="http://schemas.microsoft.com/office/drawing/2014/main" id="{A9800EFA-7E4F-444C-8D8E-740C2DE6C965}"/>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EC1B0D69-B8A6-8744-9E7E-380CD2AD97F8}" type="slidenum">
              <a:rPr lang="en-US" smtClean="0">
                <a:solidFill>
                  <a:prstClr val="black">
                    <a:tint val="75000"/>
                  </a:prstClr>
                </a:solidFill>
                <a:latin typeface="Calibri" panose="020F0502020204030204"/>
              </a:rPr>
              <a:pPr>
                <a:spcAft>
                  <a:spcPts val="600"/>
                </a:spcAft>
                <a:defRPr/>
              </a:pPr>
              <a:t>4</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97829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5780FFA0-C95F-8933-0635-6A7D2BCEB14C}"/>
              </a:ext>
            </a:extLst>
          </p:cNvPr>
          <p:cNvSpPr>
            <a:spLocks noGrp="1"/>
          </p:cNvSpPr>
          <p:nvPr>
            <p:ph type="title"/>
          </p:nvPr>
        </p:nvSpPr>
        <p:spPr>
          <a:xfrm>
            <a:off x="638880" y="417576"/>
            <a:ext cx="11553119" cy="1249394"/>
          </a:xfrm>
        </p:spPr>
        <p:txBody>
          <a:bodyPr vert="horz" lIns="91440" tIns="45720" rIns="91440" bIns="45720" rtlCol="0" anchor="ctr">
            <a:normAutofit/>
          </a:bodyPr>
          <a:lstStyle/>
          <a:p>
            <a:pPr algn="ctr"/>
            <a:r>
              <a:rPr lang="en-US" sz="6600" kern="1200" dirty="0" err="1">
                <a:solidFill>
                  <a:schemeClr val="tx1"/>
                </a:solidFill>
                <a:latin typeface="+mj-lt"/>
                <a:ea typeface="+mj-ea"/>
                <a:cs typeface="+mj-cs"/>
              </a:rPr>
              <a:t>Vier</a:t>
            </a:r>
            <a:r>
              <a:rPr lang="en-US" sz="6600" kern="1200" dirty="0">
                <a:solidFill>
                  <a:schemeClr val="tx1"/>
                </a:solidFill>
                <a:latin typeface="+mj-lt"/>
                <a:ea typeface="+mj-ea"/>
                <a:cs typeface="+mj-cs"/>
              </a:rPr>
              <a:t> </a:t>
            </a:r>
            <a:r>
              <a:rPr lang="en-US" sz="6600" kern="1200" dirty="0" err="1">
                <a:solidFill>
                  <a:schemeClr val="tx1"/>
                </a:solidFill>
                <a:latin typeface="+mj-lt"/>
                <a:ea typeface="+mj-ea"/>
                <a:cs typeface="+mj-cs"/>
              </a:rPr>
              <a:t>fases</a:t>
            </a:r>
            <a:r>
              <a:rPr lang="en-US" sz="6600" kern="1200" dirty="0">
                <a:solidFill>
                  <a:schemeClr val="tx1"/>
                </a:solidFill>
                <a:latin typeface="+mj-lt"/>
                <a:ea typeface="+mj-ea"/>
                <a:cs typeface="+mj-cs"/>
              </a:rPr>
              <a:t> in feedback </a:t>
            </a:r>
            <a:r>
              <a:rPr lang="en-US" sz="6600" kern="1200" dirty="0" err="1">
                <a:solidFill>
                  <a:schemeClr val="tx1"/>
                </a:solidFill>
                <a:latin typeface="+mj-lt"/>
                <a:ea typeface="+mj-ea"/>
                <a:cs typeface="+mj-cs"/>
              </a:rPr>
              <a:t>proces</a:t>
            </a:r>
            <a:endParaRPr lang="en-US" sz="6600" kern="1200" dirty="0">
              <a:solidFill>
                <a:schemeClr val="tx1"/>
              </a:solidFill>
              <a:latin typeface="+mj-lt"/>
              <a:ea typeface="+mj-ea"/>
              <a:cs typeface="+mj-cs"/>
            </a:endParaRPr>
          </a:p>
        </p:txBody>
      </p:sp>
      <p:sp>
        <p:nvSpPr>
          <p:cNvPr id="13"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B7687F6-CE79-A0BA-F412-C3E2EEBD188C}"/>
              </a:ext>
            </a:extLst>
          </p:cNvPr>
          <p:cNvPicPr>
            <a:picLocks noChangeAspect="1"/>
          </p:cNvPicPr>
          <p:nvPr/>
        </p:nvPicPr>
        <p:blipFill>
          <a:blip r:embed="rId3"/>
          <a:stretch>
            <a:fillRect/>
          </a:stretch>
        </p:blipFill>
        <p:spPr>
          <a:xfrm>
            <a:off x="1573618" y="2218581"/>
            <a:ext cx="8702839" cy="3387185"/>
          </a:xfrm>
          <a:prstGeom prst="rect">
            <a:avLst/>
          </a:prstGeom>
        </p:spPr>
      </p:pic>
      <p:sp>
        <p:nvSpPr>
          <p:cNvPr id="7" name="Rectangle 6">
            <a:extLst>
              <a:ext uri="{FF2B5EF4-FFF2-40B4-BE49-F238E27FC236}">
                <a16:creationId xmlns:a16="http://schemas.microsoft.com/office/drawing/2014/main" id="{D7B639E4-DFD8-D705-2B07-8B779951702C}"/>
              </a:ext>
            </a:extLst>
          </p:cNvPr>
          <p:cNvSpPr/>
          <p:nvPr/>
        </p:nvSpPr>
        <p:spPr>
          <a:xfrm>
            <a:off x="6096000" y="4116568"/>
            <a:ext cx="4522382" cy="1765004"/>
          </a:xfrm>
          <a:prstGeom prst="rect">
            <a:avLst/>
          </a:prstGeom>
          <a:noFill/>
          <a:ln w="254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9" name="TextBox 8">
            <a:extLst>
              <a:ext uri="{FF2B5EF4-FFF2-40B4-BE49-F238E27FC236}">
                <a16:creationId xmlns:a16="http://schemas.microsoft.com/office/drawing/2014/main" id="{9745DD99-F0BF-B4A0-7E1C-B19E22622DDF}"/>
              </a:ext>
            </a:extLst>
          </p:cNvPr>
          <p:cNvSpPr txBox="1"/>
          <p:nvPr/>
        </p:nvSpPr>
        <p:spPr>
          <a:xfrm>
            <a:off x="1026969" y="6157378"/>
            <a:ext cx="11553119" cy="646331"/>
          </a:xfrm>
          <a:prstGeom prst="rect">
            <a:avLst/>
          </a:prstGeom>
          <a:noFill/>
        </p:spPr>
        <p:txBody>
          <a:bodyPr wrap="square">
            <a:spAutoFit/>
          </a:bodyPr>
          <a:lstStyle/>
          <a:p>
            <a:r>
              <a:rPr lang="en-GB" sz="1800" b="0" i="0" u="none" strike="noStrike" baseline="0" dirty="0"/>
              <a:t>Renske A. M. de Kleijn (2021) Supporting student and teacher feedback literacy: </a:t>
            </a:r>
            <a:r>
              <a:rPr lang="en-GB" sz="1800" b="0" i="0" u="none" strike="noStrike" baseline="0" dirty="0" err="1"/>
              <a:t>aninstructional</a:t>
            </a:r>
            <a:r>
              <a:rPr lang="en-GB" sz="1800" b="0" i="0" u="none" strike="noStrike" baseline="0" dirty="0"/>
              <a:t> model for student feedback processes, Assessment &amp; Evaluation </a:t>
            </a:r>
            <a:r>
              <a:rPr lang="en-GB" sz="1800" b="0" i="0" u="none" strike="noStrike" baseline="0" dirty="0" err="1"/>
              <a:t>inHigher</a:t>
            </a:r>
            <a:r>
              <a:rPr lang="en-GB" sz="1800" b="0" i="0" u="none" strike="noStrike" baseline="0" dirty="0"/>
              <a:t> Education, DOI: 10.1080/02602938.2021.1967283</a:t>
            </a:r>
            <a:endParaRPr lang="en-GB" dirty="0"/>
          </a:p>
        </p:txBody>
      </p:sp>
    </p:spTree>
    <p:extLst>
      <p:ext uri="{BB962C8B-B14F-4D97-AF65-F5344CB8AC3E}">
        <p14:creationId xmlns:p14="http://schemas.microsoft.com/office/powerpoint/2010/main" val="1631739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A85BD3-4AD8-D563-D8DD-3D463EB54798}"/>
              </a:ext>
            </a:extLst>
          </p:cNvPr>
          <p:cNvSpPr>
            <a:spLocks noGrp="1"/>
          </p:cNvSpPr>
          <p:nvPr>
            <p:ph type="title"/>
          </p:nvPr>
        </p:nvSpPr>
        <p:spPr>
          <a:xfrm>
            <a:off x="6739128" y="638089"/>
            <a:ext cx="4818888" cy="1476801"/>
          </a:xfrm>
        </p:spPr>
        <p:txBody>
          <a:bodyPr vert="horz" lIns="91440" tIns="45720" rIns="91440" bIns="45720" rtlCol="0" anchor="b">
            <a:normAutofit fontScale="90000"/>
          </a:bodyPr>
          <a:lstStyle/>
          <a:p>
            <a:r>
              <a:rPr lang="en-US" sz="5400" dirty="0" err="1"/>
              <a:t>Drie</a:t>
            </a:r>
            <a:r>
              <a:rPr lang="en-US" sz="5400" dirty="0"/>
              <a:t> zones van </a:t>
            </a:r>
            <a:r>
              <a:rPr lang="en-US" sz="5400" dirty="0" err="1"/>
              <a:t>ontwikkeling</a:t>
            </a:r>
            <a:endParaRPr lang="en-US" sz="5400" dirty="0"/>
          </a:p>
        </p:txBody>
      </p:sp>
      <p:pic>
        <p:nvPicPr>
          <p:cNvPr id="1026" name="Picture 2" descr="Het (leren) stellen van een goede feedbackvraag | Toetsrevolutie">
            <a:extLst>
              <a:ext uri="{FF2B5EF4-FFF2-40B4-BE49-F238E27FC236}">
                <a16:creationId xmlns:a16="http://schemas.microsoft.com/office/drawing/2014/main" id="{3F31190A-3181-74CB-5EC7-EA9579B8AC9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0936" y="822343"/>
            <a:ext cx="5458968" cy="5213314"/>
          </a:xfrm>
          <a:prstGeom prst="rect">
            <a:avLst/>
          </a:prstGeom>
          <a:noFill/>
          <a:extLst>
            <a:ext uri="{909E8E84-426E-40DD-AFC4-6F175D3DCCD1}">
              <a14:hiddenFill xmlns:a14="http://schemas.microsoft.com/office/drawing/2010/main">
                <a:solidFill>
                  <a:srgbClr val="FFFFFF"/>
                </a:solidFill>
              </a14:hiddenFill>
            </a:ext>
          </a:extLst>
        </p:spPr>
      </p:pic>
      <p:sp>
        <p:nvSpPr>
          <p:cNvPr id="1033"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92F1A1B-DC6A-DFB9-50CD-B38D69C28E73}"/>
              </a:ext>
            </a:extLst>
          </p:cNvPr>
          <p:cNvSpPr>
            <a:spLocks noGrp="1"/>
          </p:cNvSpPr>
          <p:nvPr>
            <p:ph idx="1"/>
          </p:nvPr>
        </p:nvSpPr>
        <p:spPr>
          <a:xfrm>
            <a:off x="6739128" y="2664886"/>
            <a:ext cx="4818888" cy="3550789"/>
          </a:xfrm>
        </p:spPr>
        <p:txBody>
          <a:bodyPr anchor="t">
            <a:normAutofit/>
          </a:bodyPr>
          <a:lstStyle/>
          <a:p>
            <a:r>
              <a:rPr lang="nl-NL" dirty="0"/>
              <a:t>Feedback geanalyseerd</a:t>
            </a:r>
          </a:p>
          <a:p>
            <a:r>
              <a:rPr lang="nl-NL" dirty="0"/>
              <a:t>Actieplan gemaakt</a:t>
            </a:r>
          </a:p>
          <a:p>
            <a:r>
              <a:rPr lang="nl-NL" dirty="0"/>
              <a:t>Maar je hebt nog vragen</a:t>
            </a:r>
          </a:p>
          <a:p>
            <a:r>
              <a:rPr lang="nl-NL" dirty="0"/>
              <a:t>Over de feedback of over je aanpak</a:t>
            </a:r>
          </a:p>
          <a:p>
            <a:pPr marL="0" indent="0">
              <a:buNone/>
            </a:pPr>
            <a:endParaRPr lang="en-GB" sz="2200" dirty="0"/>
          </a:p>
        </p:txBody>
      </p:sp>
      <p:sp>
        <p:nvSpPr>
          <p:cNvPr id="6" name="TextBox 5">
            <a:extLst>
              <a:ext uri="{FF2B5EF4-FFF2-40B4-BE49-F238E27FC236}">
                <a16:creationId xmlns:a16="http://schemas.microsoft.com/office/drawing/2014/main" id="{5956C0BF-6C41-F03F-40B0-4B4297F31C86}"/>
              </a:ext>
            </a:extLst>
          </p:cNvPr>
          <p:cNvSpPr txBox="1"/>
          <p:nvPr/>
        </p:nvSpPr>
        <p:spPr>
          <a:xfrm>
            <a:off x="1398607" y="6090007"/>
            <a:ext cx="10031819" cy="646331"/>
          </a:xfrm>
          <a:prstGeom prst="rect">
            <a:avLst/>
          </a:prstGeom>
          <a:noFill/>
        </p:spPr>
        <p:txBody>
          <a:bodyPr wrap="square">
            <a:spAutoFit/>
          </a:bodyPr>
          <a:lstStyle/>
          <a:p>
            <a:r>
              <a:rPr lang="en-GB" i="0" dirty="0">
                <a:solidFill>
                  <a:srgbClr val="202124"/>
                </a:solidFill>
                <a:effectLst/>
                <a:latin typeface="arial" panose="020B0604020202020204" pitchFamily="34" charset="0"/>
              </a:rPr>
              <a:t>Vygotsky, L. S. (1978). Mind in society: The development of higher psychological processes Cambridge, Mass.: Harvard University Press.</a:t>
            </a:r>
            <a:endParaRPr lang="en-GB" dirty="0"/>
          </a:p>
        </p:txBody>
      </p:sp>
    </p:spTree>
    <p:extLst>
      <p:ext uri="{BB962C8B-B14F-4D97-AF65-F5344CB8AC3E}">
        <p14:creationId xmlns:p14="http://schemas.microsoft.com/office/powerpoint/2010/main" val="813771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02D41-0507-33C8-E70F-18DB96B270BD}"/>
              </a:ext>
            </a:extLst>
          </p:cNvPr>
          <p:cNvSpPr>
            <a:spLocks noGrp="1"/>
          </p:cNvSpPr>
          <p:nvPr>
            <p:ph type="title"/>
          </p:nvPr>
        </p:nvSpPr>
        <p:spPr>
          <a:xfrm>
            <a:off x="5277329" y="640080"/>
            <a:ext cx="6722166" cy="1890469"/>
          </a:xfrm>
          <a:noFill/>
        </p:spPr>
        <p:txBody>
          <a:bodyPr vert="horz" lIns="91440" tIns="45720" rIns="91440" bIns="45720" rtlCol="0" anchor="b">
            <a:normAutofit fontScale="90000"/>
          </a:bodyPr>
          <a:lstStyle/>
          <a:p>
            <a:r>
              <a:rPr lang="en-US" sz="6600" dirty="0" err="1"/>
              <a:t>Durf</a:t>
            </a:r>
            <a:r>
              <a:rPr lang="en-US" sz="6600" dirty="0"/>
              <a:t> </a:t>
            </a:r>
            <a:r>
              <a:rPr lang="en-US" sz="6600" dirty="0" err="1"/>
              <a:t>vragen</a:t>
            </a:r>
            <a:r>
              <a:rPr lang="en-US" sz="6600" dirty="0"/>
              <a:t> </a:t>
            </a:r>
            <a:r>
              <a:rPr lang="en-US" sz="6600" dirty="0" err="1"/>
              <a:t>te</a:t>
            </a:r>
            <a:r>
              <a:rPr lang="en-US" sz="6600" dirty="0"/>
              <a:t> </a:t>
            </a:r>
            <a:r>
              <a:rPr lang="en-US" sz="6600" dirty="0" err="1"/>
              <a:t>stellen</a:t>
            </a:r>
            <a:r>
              <a:rPr lang="en-US" sz="6600" dirty="0"/>
              <a:t> over de feedback</a:t>
            </a:r>
          </a:p>
        </p:txBody>
      </p:sp>
      <p:sp>
        <p:nvSpPr>
          <p:cNvPr id="4" name="Content Placeholder 2">
            <a:extLst>
              <a:ext uri="{FF2B5EF4-FFF2-40B4-BE49-F238E27FC236}">
                <a16:creationId xmlns:a16="http://schemas.microsoft.com/office/drawing/2014/main" id="{ED4007C0-9C0A-B984-5B30-1BDD245A4DB9}"/>
              </a:ext>
            </a:extLst>
          </p:cNvPr>
          <p:cNvSpPr>
            <a:spLocks noGrp="1"/>
          </p:cNvSpPr>
          <p:nvPr>
            <p:ph idx="1"/>
          </p:nvPr>
        </p:nvSpPr>
        <p:spPr>
          <a:xfrm>
            <a:off x="5277329" y="3132718"/>
            <a:ext cx="4818888" cy="3550789"/>
          </a:xfrm>
        </p:spPr>
        <p:txBody>
          <a:bodyPr anchor="t">
            <a:normAutofit/>
          </a:bodyPr>
          <a:lstStyle/>
          <a:p>
            <a:r>
              <a:rPr lang="nl-NL" dirty="0"/>
              <a:t>Vragen stellen is lastig</a:t>
            </a:r>
          </a:p>
          <a:p>
            <a:r>
              <a:rPr lang="nl-NL" dirty="0"/>
              <a:t>Je bent niet de enige</a:t>
            </a:r>
          </a:p>
          <a:p>
            <a:r>
              <a:rPr lang="nl-NL" dirty="0"/>
              <a:t>Durf vragen te stellen</a:t>
            </a:r>
          </a:p>
          <a:p>
            <a:r>
              <a:rPr lang="nl-NL" dirty="0"/>
              <a:t>Leren om feedback vragen te stellen</a:t>
            </a:r>
            <a:endParaRPr lang="en-GB" sz="2200" dirty="0"/>
          </a:p>
        </p:txBody>
      </p:sp>
      <p:pic>
        <p:nvPicPr>
          <p:cNvPr id="6" name="Picture 5" descr="A close-up of a person's hands&#10;&#10;Description automatically generated">
            <a:extLst>
              <a:ext uri="{FF2B5EF4-FFF2-40B4-BE49-F238E27FC236}">
                <a16:creationId xmlns:a16="http://schemas.microsoft.com/office/drawing/2014/main" id="{43AF5839-ACE4-9F5D-002A-7D13F8130B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72000" cy="6858000"/>
          </a:xfrm>
          <a:prstGeom prst="rect">
            <a:avLst/>
          </a:prstGeom>
        </p:spPr>
      </p:pic>
      <p:sp>
        <p:nvSpPr>
          <p:cNvPr id="8" name="TextBox 7">
            <a:extLst>
              <a:ext uri="{FF2B5EF4-FFF2-40B4-BE49-F238E27FC236}">
                <a16:creationId xmlns:a16="http://schemas.microsoft.com/office/drawing/2014/main" id="{896D7132-BEC9-2899-22DE-ECB9FB776B03}"/>
              </a:ext>
            </a:extLst>
          </p:cNvPr>
          <p:cNvSpPr txBox="1"/>
          <p:nvPr/>
        </p:nvSpPr>
        <p:spPr>
          <a:xfrm>
            <a:off x="0" y="6498841"/>
            <a:ext cx="6238566" cy="369332"/>
          </a:xfrm>
          <a:prstGeom prst="rect">
            <a:avLst/>
          </a:prstGeom>
          <a:noFill/>
        </p:spPr>
        <p:txBody>
          <a:bodyPr wrap="square">
            <a:spAutoFit/>
          </a:bodyPr>
          <a:lstStyle/>
          <a:p>
            <a:r>
              <a:rPr lang="en-GB" dirty="0">
                <a:solidFill>
                  <a:schemeClr val="bg1"/>
                </a:solidFill>
              </a:rPr>
              <a:t>Photo by </a:t>
            </a:r>
            <a:r>
              <a:rPr lang="en-GB" dirty="0">
                <a:solidFill>
                  <a:schemeClr val="bg1"/>
                </a:solidFill>
                <a:hlinkClick r:id="rId4">
                  <a:extLst>
                    <a:ext uri="{A12FA001-AC4F-418D-AE19-62706E023703}">
                      <ahyp:hlinkClr xmlns:ahyp="http://schemas.microsoft.com/office/drawing/2018/hyperlinkcolor" val="tx"/>
                    </a:ext>
                  </a:extLst>
                </a:hlinkClick>
              </a:rPr>
              <a:t>Artem Maltsev</a:t>
            </a:r>
            <a:r>
              <a:rPr lang="en-GB" dirty="0">
                <a:solidFill>
                  <a:schemeClr val="bg1"/>
                </a:solidFill>
              </a:rPr>
              <a:t> on </a:t>
            </a:r>
            <a:r>
              <a:rPr lang="en-GB" dirty="0" err="1">
                <a:solidFill>
                  <a:schemeClr val="bg1"/>
                </a:solidFill>
                <a:hlinkClick r:id="rId5">
                  <a:extLst>
                    <a:ext uri="{A12FA001-AC4F-418D-AE19-62706E023703}">
                      <ahyp:hlinkClr xmlns:ahyp="http://schemas.microsoft.com/office/drawing/2018/hyperlinkcolor" val="tx"/>
                    </a:ext>
                  </a:extLst>
                </a:hlinkClick>
              </a:rPr>
              <a:t>Unsplash</a:t>
            </a:r>
            <a:r>
              <a:rPr lang="en-GB" dirty="0">
                <a:solidFill>
                  <a:schemeClr val="bg1"/>
                </a:solidFill>
              </a:rPr>
              <a:t> </a:t>
            </a:r>
          </a:p>
        </p:txBody>
      </p:sp>
    </p:spTree>
    <p:extLst>
      <p:ext uri="{BB962C8B-B14F-4D97-AF65-F5344CB8AC3E}">
        <p14:creationId xmlns:p14="http://schemas.microsoft.com/office/powerpoint/2010/main" val="2213424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2" name="Rectangle 206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1A714F-70DA-3C22-8E04-946D278E59CD}"/>
              </a:ext>
            </a:extLst>
          </p:cNvPr>
          <p:cNvSpPr>
            <a:spLocks noGrp="1"/>
          </p:cNvSpPr>
          <p:nvPr>
            <p:ph type="title"/>
          </p:nvPr>
        </p:nvSpPr>
        <p:spPr>
          <a:xfrm>
            <a:off x="640080" y="325369"/>
            <a:ext cx="4368602" cy="1956841"/>
          </a:xfrm>
        </p:spPr>
        <p:txBody>
          <a:bodyPr anchor="b">
            <a:normAutofit/>
          </a:bodyPr>
          <a:lstStyle/>
          <a:p>
            <a:r>
              <a:rPr lang="nl-NL" sz="4200"/>
              <a:t>Veel voorkomende vragen over feedback</a:t>
            </a:r>
            <a:endParaRPr lang="en-GB" sz="4200"/>
          </a:p>
        </p:txBody>
      </p:sp>
      <p:sp>
        <p:nvSpPr>
          <p:cNvPr id="206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51FC38C-02BA-B808-D7CD-09816915CCE0}"/>
              </a:ext>
            </a:extLst>
          </p:cNvPr>
          <p:cNvSpPr>
            <a:spLocks noGrp="1"/>
          </p:cNvSpPr>
          <p:nvPr>
            <p:ph idx="1"/>
          </p:nvPr>
        </p:nvSpPr>
        <p:spPr>
          <a:xfrm>
            <a:off x="640080" y="2872899"/>
            <a:ext cx="4243589" cy="3320668"/>
          </a:xfrm>
        </p:spPr>
        <p:txBody>
          <a:bodyPr>
            <a:normAutofit/>
          </a:bodyPr>
          <a:lstStyle/>
          <a:p>
            <a:r>
              <a:rPr lang="nl-NL" sz="2200"/>
              <a:t>Ik loop vast, wat moet ik doen?</a:t>
            </a:r>
          </a:p>
          <a:p>
            <a:r>
              <a:rPr lang="nl-NL" sz="2200"/>
              <a:t>Is dit wel goed genoeg?</a:t>
            </a:r>
          </a:p>
          <a:p>
            <a:r>
              <a:rPr lang="nl-NL" sz="2200"/>
              <a:t>Is het nu wel goed?</a:t>
            </a:r>
            <a:endParaRPr lang="en-GB" sz="2200"/>
          </a:p>
        </p:txBody>
      </p:sp>
      <p:pic>
        <p:nvPicPr>
          <p:cNvPr id="5" name="Picture 4" descr="A white question mark painted on a brick wall&#10;&#10;Description automatically generated">
            <a:extLst>
              <a:ext uri="{FF2B5EF4-FFF2-40B4-BE49-F238E27FC236}">
                <a16:creationId xmlns:a16="http://schemas.microsoft.com/office/drawing/2014/main" id="{5132A06D-A0B3-9D67-7207-5758B6CD0EC2}"/>
              </a:ext>
            </a:extLst>
          </p:cNvPr>
          <p:cNvPicPr>
            <a:picLocks noChangeAspect="1"/>
          </p:cNvPicPr>
          <p:nvPr/>
        </p:nvPicPr>
        <p:blipFill rotWithShape="1">
          <a:blip r:embed="rId3">
            <a:extLst>
              <a:ext uri="{28A0092B-C50C-407E-A947-70E740481C1C}">
                <a14:useLocalDpi xmlns:a14="http://schemas.microsoft.com/office/drawing/2010/main" val="0"/>
              </a:ext>
            </a:extLst>
          </a:blip>
          <a:srcRect t="13490" r="-1" b="1996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7" name="TextBox 6">
            <a:extLst>
              <a:ext uri="{FF2B5EF4-FFF2-40B4-BE49-F238E27FC236}">
                <a16:creationId xmlns:a16="http://schemas.microsoft.com/office/drawing/2014/main" id="{B9C7B6AD-613C-564E-8198-FEDDC02A9E1C}"/>
              </a:ext>
            </a:extLst>
          </p:cNvPr>
          <p:cNvSpPr txBox="1"/>
          <p:nvPr/>
        </p:nvSpPr>
        <p:spPr>
          <a:xfrm>
            <a:off x="8628194" y="6315750"/>
            <a:ext cx="6091084" cy="369332"/>
          </a:xfrm>
          <a:prstGeom prst="rect">
            <a:avLst/>
          </a:prstGeom>
          <a:noFill/>
        </p:spPr>
        <p:txBody>
          <a:bodyPr wrap="square">
            <a:spAutoFit/>
          </a:bodyPr>
          <a:lstStyle/>
          <a:p>
            <a:r>
              <a:rPr lang="en-GB" dirty="0">
                <a:solidFill>
                  <a:schemeClr val="bg1"/>
                </a:solidFill>
              </a:rPr>
              <a:t>Photo by </a:t>
            </a:r>
            <a:r>
              <a:rPr lang="en-GB" dirty="0">
                <a:solidFill>
                  <a:schemeClr val="bg1"/>
                </a:solidFill>
                <a:hlinkClick r:id="rId4">
                  <a:extLst>
                    <a:ext uri="{A12FA001-AC4F-418D-AE19-62706E023703}">
                      <ahyp:hlinkClr xmlns:ahyp="http://schemas.microsoft.com/office/drawing/2018/hyperlinkcolor" val="tx"/>
                    </a:ext>
                  </a:extLst>
                </a:hlinkClick>
              </a:rPr>
              <a:t>Matt Walsh</a:t>
            </a:r>
            <a:r>
              <a:rPr lang="en-GB" dirty="0">
                <a:solidFill>
                  <a:schemeClr val="bg1"/>
                </a:solidFill>
              </a:rPr>
              <a:t> on </a:t>
            </a:r>
            <a:r>
              <a:rPr lang="en-GB" dirty="0" err="1">
                <a:solidFill>
                  <a:schemeClr val="bg1"/>
                </a:solidFill>
                <a:hlinkClick r:id="rId5">
                  <a:extLst>
                    <a:ext uri="{A12FA001-AC4F-418D-AE19-62706E023703}">
                      <ahyp:hlinkClr xmlns:ahyp="http://schemas.microsoft.com/office/drawing/2018/hyperlinkcolor" val="tx"/>
                    </a:ext>
                  </a:extLst>
                </a:hlinkClick>
              </a:rPr>
              <a:t>Unsplash</a:t>
            </a:r>
            <a:r>
              <a:rPr lang="en-GB" dirty="0">
                <a:solidFill>
                  <a:schemeClr val="bg1"/>
                </a:solidFill>
              </a:rPr>
              <a:t> </a:t>
            </a:r>
          </a:p>
        </p:txBody>
      </p:sp>
    </p:spTree>
    <p:extLst>
      <p:ext uri="{BB962C8B-B14F-4D97-AF65-F5344CB8AC3E}">
        <p14:creationId xmlns:p14="http://schemas.microsoft.com/office/powerpoint/2010/main" val="534607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AB09AF-1496-8DFD-C6CA-C318521607C3}"/>
              </a:ext>
            </a:extLst>
          </p:cNvPr>
          <p:cNvSpPr>
            <a:spLocks noGrp="1"/>
          </p:cNvSpPr>
          <p:nvPr>
            <p:ph type="title"/>
          </p:nvPr>
        </p:nvSpPr>
        <p:spPr>
          <a:xfrm>
            <a:off x="1285240" y="1050595"/>
            <a:ext cx="8074815" cy="1618489"/>
          </a:xfrm>
        </p:spPr>
        <p:txBody>
          <a:bodyPr anchor="ctr">
            <a:noAutofit/>
          </a:bodyPr>
          <a:lstStyle/>
          <a:p>
            <a:r>
              <a:rPr lang="nl-NL" sz="4500" dirty="0"/>
              <a:t>Ik loop vast, wat moet ik doen?</a:t>
            </a:r>
            <a:br>
              <a:rPr lang="nl-NL" sz="4500" dirty="0"/>
            </a:br>
            <a:br>
              <a:rPr lang="nl-NL" sz="4500" dirty="0"/>
            </a:br>
            <a:r>
              <a:rPr lang="nl-NL" sz="4500" dirty="0"/>
              <a:t>Dan POWER </a:t>
            </a:r>
            <a:endParaRPr lang="en-GB" sz="4500" dirty="0"/>
          </a:p>
        </p:txBody>
      </p:sp>
      <p:sp>
        <p:nvSpPr>
          <p:cNvPr id="3" name="Content Placeholder 2">
            <a:extLst>
              <a:ext uri="{FF2B5EF4-FFF2-40B4-BE49-F238E27FC236}">
                <a16:creationId xmlns:a16="http://schemas.microsoft.com/office/drawing/2014/main" id="{AFD159FF-D008-2C2E-5145-326CD014FEB0}"/>
              </a:ext>
            </a:extLst>
          </p:cNvPr>
          <p:cNvSpPr>
            <a:spLocks noGrp="1"/>
          </p:cNvSpPr>
          <p:nvPr>
            <p:ph idx="1"/>
          </p:nvPr>
        </p:nvSpPr>
        <p:spPr>
          <a:xfrm>
            <a:off x="1285240" y="2969469"/>
            <a:ext cx="8074815" cy="2800395"/>
          </a:xfrm>
        </p:spPr>
        <p:txBody>
          <a:bodyPr anchor="t">
            <a:normAutofit fontScale="92500" lnSpcReduction="20000"/>
          </a:bodyPr>
          <a:lstStyle/>
          <a:p>
            <a:pPr marL="0" indent="0">
              <a:buNone/>
            </a:pPr>
            <a:r>
              <a:rPr lang="nl-NL" sz="4000" b="1" dirty="0"/>
              <a:t>P</a:t>
            </a:r>
            <a:r>
              <a:rPr lang="nl-NL" sz="2400" dirty="0"/>
              <a:t>robleem	Wat is het probleem waar ik tegen aan loop?</a:t>
            </a:r>
          </a:p>
          <a:p>
            <a:pPr marL="0" indent="0">
              <a:buNone/>
            </a:pPr>
            <a:r>
              <a:rPr lang="nl-NL" sz="4000" b="1" dirty="0"/>
              <a:t>O</a:t>
            </a:r>
            <a:r>
              <a:rPr lang="nl-NL" sz="2400" dirty="0"/>
              <a:t>plossingen	Welke oplossingen zie ik zelf? </a:t>
            </a:r>
          </a:p>
          <a:p>
            <a:pPr marL="0" indent="0">
              <a:buNone/>
            </a:pPr>
            <a:r>
              <a:rPr lang="nl-NL" sz="4000" b="1" dirty="0"/>
              <a:t>W</a:t>
            </a:r>
            <a:r>
              <a:rPr lang="nl-NL" sz="2400" dirty="0"/>
              <a:t>eging	Welke gevolgen hebben die oplossingen?</a:t>
            </a:r>
          </a:p>
          <a:p>
            <a:pPr marL="0" indent="0">
              <a:buNone/>
            </a:pPr>
            <a:r>
              <a:rPr lang="nl-NL" sz="4000" b="1" dirty="0"/>
              <a:t>E</a:t>
            </a:r>
            <a:r>
              <a:rPr lang="nl-NL" sz="2400" dirty="0"/>
              <a:t>igen keuze	Welke oplossing zou ik kiezen zonder hulp? </a:t>
            </a:r>
          </a:p>
          <a:p>
            <a:pPr marL="0" indent="0">
              <a:buNone/>
            </a:pPr>
            <a:r>
              <a:rPr lang="nl-NL" sz="4300" b="1" dirty="0"/>
              <a:t>R</a:t>
            </a:r>
            <a:r>
              <a:rPr lang="nl-NL" sz="2400" dirty="0"/>
              <a:t>aad vragen	Kun je me hier feedback op geven?</a:t>
            </a:r>
            <a:endParaRPr lang="en-GB" sz="2400" dirty="0"/>
          </a:p>
        </p:txBody>
      </p:sp>
      <p:sp>
        <p:nvSpPr>
          <p:cNvPr id="6" name="TextBox 5">
            <a:extLst>
              <a:ext uri="{FF2B5EF4-FFF2-40B4-BE49-F238E27FC236}">
                <a16:creationId xmlns:a16="http://schemas.microsoft.com/office/drawing/2014/main" id="{DF5215D9-3A55-74A2-8620-AA7F6D5A8D6E}"/>
              </a:ext>
            </a:extLst>
          </p:cNvPr>
          <p:cNvSpPr txBox="1"/>
          <p:nvPr/>
        </p:nvSpPr>
        <p:spPr>
          <a:xfrm>
            <a:off x="855921" y="6359912"/>
            <a:ext cx="6092456" cy="369332"/>
          </a:xfrm>
          <a:prstGeom prst="rect">
            <a:avLst/>
          </a:prstGeom>
          <a:noFill/>
        </p:spPr>
        <p:txBody>
          <a:bodyPr wrap="square">
            <a:spAutoFit/>
          </a:bodyPr>
          <a:lstStyle/>
          <a:p>
            <a:r>
              <a:rPr lang="en-GB" sz="1800" b="0" i="0" u="none" strike="noStrike" baseline="0" dirty="0"/>
              <a:t>de Kleijn (2021) </a:t>
            </a:r>
            <a:endParaRPr lang="en-GB" dirty="0"/>
          </a:p>
        </p:txBody>
      </p:sp>
    </p:spTree>
    <p:extLst>
      <p:ext uri="{BB962C8B-B14F-4D97-AF65-F5344CB8AC3E}">
        <p14:creationId xmlns:p14="http://schemas.microsoft.com/office/powerpoint/2010/main" val="25254343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16091</TotalTime>
  <Words>2055</Words>
  <Application>Microsoft Office PowerPoint</Application>
  <PresentationFormat>Widescreen</PresentationFormat>
  <Paragraphs>168</Paragraphs>
  <Slides>16</Slides>
  <Notes>16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Arial</vt:lpstr>
      <vt:lpstr>Arial</vt:lpstr>
      <vt:lpstr>Arial Black</vt:lpstr>
      <vt:lpstr>Calibri</vt:lpstr>
      <vt:lpstr>Calibri Light</vt:lpstr>
      <vt:lpstr>Century Gothic</vt:lpstr>
      <vt:lpstr>Courier New</vt:lpstr>
      <vt:lpstr>JNMNLN+Roboto</vt:lpstr>
      <vt:lpstr>JNMNNC+Roboto</vt:lpstr>
      <vt:lpstr>JNNBIK+Roboto</vt:lpstr>
      <vt:lpstr>Office Theme</vt:lpstr>
      <vt:lpstr>Les 3 Reageren op feedback    </vt:lpstr>
      <vt:lpstr>Introductie </vt:lpstr>
      <vt:lpstr>Terugblik Feedback begrijpen  </vt:lpstr>
      <vt:lpstr>Terugblik  Feedback gebruiken</vt:lpstr>
      <vt:lpstr>Vier fases in feedback proces</vt:lpstr>
      <vt:lpstr>Drie zones van ontwikkeling</vt:lpstr>
      <vt:lpstr>Durf vragen te stellen over de feedback</vt:lpstr>
      <vt:lpstr>Veel voorkomende vragen over feedback</vt:lpstr>
      <vt:lpstr>Ik loop vast, wat moet ik doen?  Dan POWER </vt:lpstr>
      <vt:lpstr>Is dit wel goed genoeg?   Dan CLOSER</vt:lpstr>
      <vt:lpstr>Is het nu wel goed?   Dan SUPER</vt:lpstr>
      <vt:lpstr>Aan de slag: leren om te reageren op feedback</vt:lpstr>
      <vt:lpstr>PowerPoint Presentation</vt:lpstr>
      <vt:lpstr>Opdracht: POWER of SUPER of CLOSER</vt:lpstr>
      <vt:lpstr>Oefenen in de praktijk</vt:lpstr>
      <vt:lpstr>Vragen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Leeruitkomsten stand van zaken</dc:title>
  <dc:creator>Bas Agricola</dc:creator>
  <cp:lastModifiedBy>Bas Agricola</cp:lastModifiedBy>
  <cp:revision>27</cp:revision>
  <dcterms:created xsi:type="dcterms:W3CDTF">2021-11-22T14:00:54Z</dcterms:created>
  <dcterms:modified xsi:type="dcterms:W3CDTF">2024-02-04T11:14:37Z</dcterms:modified>
</cp:coreProperties>
</file>