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11"/>
  </p:notesMasterIdLst>
  <p:sldIdLst>
    <p:sldId id="271" r:id="rId2"/>
    <p:sldId id="257" r:id="rId3"/>
    <p:sldId id="273" r:id="rId4"/>
    <p:sldId id="272" r:id="rId5"/>
    <p:sldId id="258" r:id="rId6"/>
    <p:sldId id="266" r:id="rId7"/>
    <p:sldId id="276" r:id="rId8"/>
    <p:sldId id="275" r:id="rId9"/>
    <p:sldId id="27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3CFFB72A-C2F2-FA44-BE21-D9FEF198B7CA}">
          <p14:sldIdLst>
            <p14:sldId id="271"/>
            <p14:sldId id="257"/>
            <p14:sldId id="273"/>
            <p14:sldId id="272"/>
            <p14:sldId id="258"/>
            <p14:sldId id="266"/>
            <p14:sldId id="276"/>
            <p14:sldId id="275"/>
            <p14:sldId id="274"/>
          </p14:sldIdLst>
        </p14:section>
        <p14:section name="Naamloze sectie" id="{05695676-1909-E74B-9AD8-A00DF15D4BB1}">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65"/>
    <p:restoredTop sz="67594"/>
  </p:normalViewPr>
  <p:slideViewPr>
    <p:cSldViewPr snapToGrid="0">
      <p:cViewPr varScale="1">
        <p:scale>
          <a:sx n="62" d="100"/>
          <a:sy n="62" d="100"/>
        </p:scale>
        <p:origin x="1744" y="184"/>
      </p:cViewPr>
      <p:guideLst/>
    </p:cSldViewPr>
  </p:slideViewPr>
  <p:notesTextViewPr>
    <p:cViewPr>
      <p:scale>
        <a:sx n="1" d="1"/>
        <a:sy n="1" d="1"/>
      </p:scale>
      <p:origin x="0" y="0"/>
    </p:cViewPr>
  </p:notesTextViewPr>
  <p:notesViewPr>
    <p:cSldViewPr snapToGrid="0">
      <p:cViewPr>
        <p:scale>
          <a:sx n="110" d="100"/>
          <a:sy n="110" d="100"/>
        </p:scale>
        <p:origin x="3392" y="-123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ata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diagrams/_rels/drawing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8B9BEE-B5E4-4816-B07E-2FDC72724C9D}"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847F8A8B-01F0-4CD8-8583-411A45650E56}">
      <dgm:prSet/>
      <dgm:spPr/>
      <dgm:t>
        <a:bodyPr/>
        <a:lstStyle/>
        <a:p>
          <a:r>
            <a:rPr lang="nl-NL" b="1"/>
            <a:t>Organiseren en ondersteunen van empowerment en eigen regie</a:t>
          </a:r>
          <a:endParaRPr lang="en-US"/>
        </a:p>
      </dgm:t>
    </dgm:pt>
    <dgm:pt modelId="{3E758B88-DEB4-4555-990B-A8E783125D7F}" type="parTrans" cxnId="{C488C018-D18A-4CDF-ADAD-BACC6CC927CE}">
      <dgm:prSet/>
      <dgm:spPr/>
      <dgm:t>
        <a:bodyPr/>
        <a:lstStyle/>
        <a:p>
          <a:endParaRPr lang="en-US"/>
        </a:p>
      </dgm:t>
    </dgm:pt>
    <dgm:pt modelId="{677EB6EE-9A11-4AEB-9C7A-EFCAA71B1B88}" type="sibTrans" cxnId="{C488C018-D18A-4CDF-ADAD-BACC6CC927CE}">
      <dgm:prSet/>
      <dgm:spPr/>
      <dgm:t>
        <a:bodyPr/>
        <a:lstStyle/>
        <a:p>
          <a:endParaRPr lang="en-US"/>
        </a:p>
      </dgm:t>
    </dgm:pt>
    <dgm:pt modelId="{0FEB4D1F-F5E2-4986-A79E-4A326C5803B5}">
      <dgm:prSet/>
      <dgm:spPr/>
      <dgm:t>
        <a:bodyPr/>
        <a:lstStyle/>
        <a:p>
          <a:r>
            <a:rPr lang="nl-NL" b="1"/>
            <a:t>Versterken competenties sociale professionals</a:t>
          </a:r>
          <a:endParaRPr lang="en-US"/>
        </a:p>
      </dgm:t>
    </dgm:pt>
    <dgm:pt modelId="{CDAC86CB-DE29-413C-AE0B-512C31FA41C8}" type="parTrans" cxnId="{3FCDBAB2-4193-47C6-B9A0-1D798C5F96DF}">
      <dgm:prSet/>
      <dgm:spPr/>
      <dgm:t>
        <a:bodyPr/>
        <a:lstStyle/>
        <a:p>
          <a:endParaRPr lang="en-US"/>
        </a:p>
      </dgm:t>
    </dgm:pt>
    <dgm:pt modelId="{D37DE006-29BE-4626-A3A4-2338EA522B19}" type="sibTrans" cxnId="{3FCDBAB2-4193-47C6-B9A0-1D798C5F96DF}">
      <dgm:prSet/>
      <dgm:spPr/>
      <dgm:t>
        <a:bodyPr/>
        <a:lstStyle/>
        <a:p>
          <a:endParaRPr lang="en-US"/>
        </a:p>
      </dgm:t>
    </dgm:pt>
    <dgm:pt modelId="{BE38A87A-6B1A-49EA-8D41-43D369DDCA0C}">
      <dgm:prSet/>
      <dgm:spPr/>
      <dgm:t>
        <a:bodyPr/>
        <a:lstStyle/>
        <a:p>
          <a:r>
            <a:rPr lang="nl-NL" b="1"/>
            <a:t>Ophalen en delen van het andere verhaal</a:t>
          </a:r>
          <a:endParaRPr lang="en-US"/>
        </a:p>
      </dgm:t>
    </dgm:pt>
    <dgm:pt modelId="{F721639C-60D0-4D2D-9058-13FB5CE3CBBF}" type="parTrans" cxnId="{C1EAD438-2F97-4B56-9ACE-E1F8E51A3568}">
      <dgm:prSet/>
      <dgm:spPr/>
      <dgm:t>
        <a:bodyPr/>
        <a:lstStyle/>
        <a:p>
          <a:endParaRPr lang="en-US"/>
        </a:p>
      </dgm:t>
    </dgm:pt>
    <dgm:pt modelId="{794DE769-0242-414A-A0BD-F67B231A1E40}" type="sibTrans" cxnId="{C1EAD438-2F97-4B56-9ACE-E1F8E51A3568}">
      <dgm:prSet/>
      <dgm:spPr/>
      <dgm:t>
        <a:bodyPr/>
        <a:lstStyle/>
        <a:p>
          <a:endParaRPr lang="en-US"/>
        </a:p>
      </dgm:t>
    </dgm:pt>
    <dgm:pt modelId="{E6C45773-2B66-4644-9A50-2DAAB88EC7A8}">
      <dgm:prSet/>
      <dgm:spPr/>
      <dgm:t>
        <a:bodyPr/>
        <a:lstStyle/>
        <a:p>
          <a:r>
            <a:rPr lang="nl-NL" b="1"/>
            <a:t>Onderzoek en beleidsbeïnvloeding tegelijkertijd</a:t>
          </a:r>
          <a:endParaRPr lang="en-US"/>
        </a:p>
      </dgm:t>
    </dgm:pt>
    <dgm:pt modelId="{FDC78483-9CCD-4B81-82BB-ED27C0400A18}" type="parTrans" cxnId="{8A01944A-2983-4F9A-8661-AA41CBEDA091}">
      <dgm:prSet/>
      <dgm:spPr/>
      <dgm:t>
        <a:bodyPr/>
        <a:lstStyle/>
        <a:p>
          <a:endParaRPr lang="en-US"/>
        </a:p>
      </dgm:t>
    </dgm:pt>
    <dgm:pt modelId="{D3FC0B90-AB99-4B90-B167-4D7BCD59AF22}" type="sibTrans" cxnId="{8A01944A-2983-4F9A-8661-AA41CBEDA091}">
      <dgm:prSet/>
      <dgm:spPr/>
      <dgm:t>
        <a:bodyPr/>
        <a:lstStyle/>
        <a:p>
          <a:endParaRPr lang="en-US"/>
        </a:p>
      </dgm:t>
    </dgm:pt>
    <dgm:pt modelId="{E228FCE1-4463-EB4B-8BD9-B2231A1503BC}" type="pres">
      <dgm:prSet presAssocID="{5E8B9BEE-B5E4-4816-B07E-2FDC72724C9D}" presName="linear" presStyleCnt="0">
        <dgm:presLayoutVars>
          <dgm:animLvl val="lvl"/>
          <dgm:resizeHandles val="exact"/>
        </dgm:presLayoutVars>
      </dgm:prSet>
      <dgm:spPr/>
    </dgm:pt>
    <dgm:pt modelId="{E70EAA75-4834-9D41-BBEA-9FBAF697BBCA}" type="pres">
      <dgm:prSet presAssocID="{847F8A8B-01F0-4CD8-8583-411A45650E56}" presName="parentText" presStyleLbl="node1" presStyleIdx="0" presStyleCnt="4">
        <dgm:presLayoutVars>
          <dgm:chMax val="0"/>
          <dgm:bulletEnabled val="1"/>
        </dgm:presLayoutVars>
      </dgm:prSet>
      <dgm:spPr/>
    </dgm:pt>
    <dgm:pt modelId="{5B3B4C19-520F-CF41-A13C-69BB714D6E74}" type="pres">
      <dgm:prSet presAssocID="{677EB6EE-9A11-4AEB-9C7A-EFCAA71B1B88}" presName="spacer" presStyleCnt="0"/>
      <dgm:spPr/>
    </dgm:pt>
    <dgm:pt modelId="{4154ED1F-A59A-7F41-9614-88B8815F718E}" type="pres">
      <dgm:prSet presAssocID="{0FEB4D1F-F5E2-4986-A79E-4A326C5803B5}" presName="parentText" presStyleLbl="node1" presStyleIdx="1" presStyleCnt="4">
        <dgm:presLayoutVars>
          <dgm:chMax val="0"/>
          <dgm:bulletEnabled val="1"/>
        </dgm:presLayoutVars>
      </dgm:prSet>
      <dgm:spPr/>
    </dgm:pt>
    <dgm:pt modelId="{DCD0D46F-AE24-6848-8938-B089896A6007}" type="pres">
      <dgm:prSet presAssocID="{D37DE006-29BE-4626-A3A4-2338EA522B19}" presName="spacer" presStyleCnt="0"/>
      <dgm:spPr/>
    </dgm:pt>
    <dgm:pt modelId="{8A41564D-9805-BF42-8E64-158F6162115E}" type="pres">
      <dgm:prSet presAssocID="{BE38A87A-6B1A-49EA-8D41-43D369DDCA0C}" presName="parentText" presStyleLbl="node1" presStyleIdx="2" presStyleCnt="4">
        <dgm:presLayoutVars>
          <dgm:chMax val="0"/>
          <dgm:bulletEnabled val="1"/>
        </dgm:presLayoutVars>
      </dgm:prSet>
      <dgm:spPr/>
    </dgm:pt>
    <dgm:pt modelId="{E9C71575-B565-2341-9285-2AFADBC4DC01}" type="pres">
      <dgm:prSet presAssocID="{794DE769-0242-414A-A0BD-F67B231A1E40}" presName="spacer" presStyleCnt="0"/>
      <dgm:spPr/>
    </dgm:pt>
    <dgm:pt modelId="{8720C471-972F-EF4B-B93B-7E4BA645EADC}" type="pres">
      <dgm:prSet presAssocID="{E6C45773-2B66-4644-9A50-2DAAB88EC7A8}" presName="parentText" presStyleLbl="node1" presStyleIdx="3" presStyleCnt="4">
        <dgm:presLayoutVars>
          <dgm:chMax val="0"/>
          <dgm:bulletEnabled val="1"/>
        </dgm:presLayoutVars>
      </dgm:prSet>
      <dgm:spPr/>
    </dgm:pt>
  </dgm:ptLst>
  <dgm:cxnLst>
    <dgm:cxn modelId="{AEFBEC04-9A95-EC40-8ED3-3CD12E0B8611}" type="presOf" srcId="{0FEB4D1F-F5E2-4986-A79E-4A326C5803B5}" destId="{4154ED1F-A59A-7F41-9614-88B8815F718E}" srcOrd="0" destOrd="0" presId="urn:microsoft.com/office/officeart/2005/8/layout/vList2"/>
    <dgm:cxn modelId="{C488C018-D18A-4CDF-ADAD-BACC6CC927CE}" srcId="{5E8B9BEE-B5E4-4816-B07E-2FDC72724C9D}" destId="{847F8A8B-01F0-4CD8-8583-411A45650E56}" srcOrd="0" destOrd="0" parTransId="{3E758B88-DEB4-4555-990B-A8E783125D7F}" sibTransId="{677EB6EE-9A11-4AEB-9C7A-EFCAA71B1B88}"/>
    <dgm:cxn modelId="{C1EAD438-2F97-4B56-9ACE-E1F8E51A3568}" srcId="{5E8B9BEE-B5E4-4816-B07E-2FDC72724C9D}" destId="{BE38A87A-6B1A-49EA-8D41-43D369DDCA0C}" srcOrd="2" destOrd="0" parTransId="{F721639C-60D0-4D2D-9058-13FB5CE3CBBF}" sibTransId="{794DE769-0242-414A-A0BD-F67B231A1E40}"/>
    <dgm:cxn modelId="{8A01944A-2983-4F9A-8661-AA41CBEDA091}" srcId="{5E8B9BEE-B5E4-4816-B07E-2FDC72724C9D}" destId="{E6C45773-2B66-4644-9A50-2DAAB88EC7A8}" srcOrd="3" destOrd="0" parTransId="{FDC78483-9CCD-4B81-82BB-ED27C0400A18}" sibTransId="{D3FC0B90-AB99-4B90-B167-4D7BCD59AF22}"/>
    <dgm:cxn modelId="{5CF198A4-57B2-A94D-8045-A9FED15F19F1}" type="presOf" srcId="{BE38A87A-6B1A-49EA-8D41-43D369DDCA0C}" destId="{8A41564D-9805-BF42-8E64-158F6162115E}" srcOrd="0" destOrd="0" presId="urn:microsoft.com/office/officeart/2005/8/layout/vList2"/>
    <dgm:cxn modelId="{3FCDBAB2-4193-47C6-B9A0-1D798C5F96DF}" srcId="{5E8B9BEE-B5E4-4816-B07E-2FDC72724C9D}" destId="{0FEB4D1F-F5E2-4986-A79E-4A326C5803B5}" srcOrd="1" destOrd="0" parTransId="{CDAC86CB-DE29-413C-AE0B-512C31FA41C8}" sibTransId="{D37DE006-29BE-4626-A3A4-2338EA522B19}"/>
    <dgm:cxn modelId="{67EE27B5-6518-524B-8DB3-02CEA14FC05F}" type="presOf" srcId="{847F8A8B-01F0-4CD8-8583-411A45650E56}" destId="{E70EAA75-4834-9D41-BBEA-9FBAF697BBCA}" srcOrd="0" destOrd="0" presId="urn:microsoft.com/office/officeart/2005/8/layout/vList2"/>
    <dgm:cxn modelId="{ABF5A9F8-A00C-6049-A938-B2D143B2B0D9}" type="presOf" srcId="{5E8B9BEE-B5E4-4816-B07E-2FDC72724C9D}" destId="{E228FCE1-4463-EB4B-8BD9-B2231A1503BC}" srcOrd="0" destOrd="0" presId="urn:microsoft.com/office/officeart/2005/8/layout/vList2"/>
    <dgm:cxn modelId="{3A3A99FC-05EA-E941-86C9-072272393DD9}" type="presOf" srcId="{E6C45773-2B66-4644-9A50-2DAAB88EC7A8}" destId="{8720C471-972F-EF4B-B93B-7E4BA645EADC}" srcOrd="0" destOrd="0" presId="urn:microsoft.com/office/officeart/2005/8/layout/vList2"/>
    <dgm:cxn modelId="{F9AA7240-F636-CF4B-9A99-941547F75AE0}" type="presParOf" srcId="{E228FCE1-4463-EB4B-8BD9-B2231A1503BC}" destId="{E70EAA75-4834-9D41-BBEA-9FBAF697BBCA}" srcOrd="0" destOrd="0" presId="urn:microsoft.com/office/officeart/2005/8/layout/vList2"/>
    <dgm:cxn modelId="{47EF9E46-3BB8-8241-8D66-BEB480EEF8F7}" type="presParOf" srcId="{E228FCE1-4463-EB4B-8BD9-B2231A1503BC}" destId="{5B3B4C19-520F-CF41-A13C-69BB714D6E74}" srcOrd="1" destOrd="0" presId="urn:microsoft.com/office/officeart/2005/8/layout/vList2"/>
    <dgm:cxn modelId="{5159A743-85EF-9C42-86A6-E37831FCEE06}" type="presParOf" srcId="{E228FCE1-4463-EB4B-8BD9-B2231A1503BC}" destId="{4154ED1F-A59A-7F41-9614-88B8815F718E}" srcOrd="2" destOrd="0" presId="urn:microsoft.com/office/officeart/2005/8/layout/vList2"/>
    <dgm:cxn modelId="{36A885BD-8EBF-1E45-99FB-BFA9C5364170}" type="presParOf" srcId="{E228FCE1-4463-EB4B-8BD9-B2231A1503BC}" destId="{DCD0D46F-AE24-6848-8938-B089896A6007}" srcOrd="3" destOrd="0" presId="urn:microsoft.com/office/officeart/2005/8/layout/vList2"/>
    <dgm:cxn modelId="{D5DF8C75-7428-E642-B776-3A4B72C38E19}" type="presParOf" srcId="{E228FCE1-4463-EB4B-8BD9-B2231A1503BC}" destId="{8A41564D-9805-BF42-8E64-158F6162115E}" srcOrd="4" destOrd="0" presId="urn:microsoft.com/office/officeart/2005/8/layout/vList2"/>
    <dgm:cxn modelId="{78E94155-3837-5942-9335-F512FF8D2ADD}" type="presParOf" srcId="{E228FCE1-4463-EB4B-8BD9-B2231A1503BC}" destId="{E9C71575-B565-2341-9285-2AFADBC4DC01}" srcOrd="5" destOrd="0" presId="urn:microsoft.com/office/officeart/2005/8/layout/vList2"/>
    <dgm:cxn modelId="{7E463967-2F25-C649-B806-3C7FED55D065}" type="presParOf" srcId="{E228FCE1-4463-EB4B-8BD9-B2231A1503BC}" destId="{8720C471-972F-EF4B-B93B-7E4BA645EADC}" srcOrd="6" destOrd="0" presId="urn:microsoft.com/office/officeart/2005/8/layout/vList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08472B9-E70A-474D-A0E5-E04A7A691423}" type="doc">
      <dgm:prSet loTypeId="urn:microsoft.com/office/officeart/2018/2/layout/IconLabelList" loCatId="icon" qsTypeId="urn:microsoft.com/office/officeart/2005/8/quickstyle/simple1" qsCatId="simple" csTypeId="urn:microsoft.com/office/officeart/2018/5/colors/Iconchunking_neutralbg_accent1_2" csCatId="accent1" phldr="1"/>
      <dgm:spPr/>
      <dgm:t>
        <a:bodyPr/>
        <a:lstStyle/>
        <a:p>
          <a:endParaRPr lang="en-US"/>
        </a:p>
      </dgm:t>
    </dgm:pt>
    <dgm:pt modelId="{B3FC7CD6-4FF8-4E94-9F0A-8765EF35531F}">
      <dgm:prSet custT="1"/>
      <dgm:spPr/>
      <dgm:t>
        <a:bodyPr/>
        <a:lstStyle/>
        <a:p>
          <a:r>
            <a:rPr lang="nl-NL" sz="1300" b="1" u="sng" dirty="0"/>
            <a:t>A</a:t>
          </a:r>
          <a:r>
            <a:rPr lang="nl-NL" sz="1300" b="1" dirty="0"/>
            <a:t>. Het faciliteren en ondersteunen van empowerment, eigen regie en zeggenschap op individueel niveau in Beschermd Thuis</a:t>
          </a:r>
          <a:r>
            <a:rPr lang="nl-NL" sz="1300" dirty="0"/>
            <a:t> </a:t>
          </a:r>
          <a:endParaRPr lang="en-US" sz="1300" dirty="0"/>
        </a:p>
      </dgm:t>
    </dgm:pt>
    <dgm:pt modelId="{4BE35D2A-D73D-42B2-9093-57223E4C4CF7}" type="parTrans" cxnId="{CF237CF6-3E7B-43C0-B6E8-01788B875AC5}">
      <dgm:prSet/>
      <dgm:spPr/>
      <dgm:t>
        <a:bodyPr/>
        <a:lstStyle/>
        <a:p>
          <a:endParaRPr lang="en-US"/>
        </a:p>
      </dgm:t>
    </dgm:pt>
    <dgm:pt modelId="{DEF63FE9-2411-4F30-992A-747A95716714}" type="sibTrans" cxnId="{CF237CF6-3E7B-43C0-B6E8-01788B875AC5}">
      <dgm:prSet/>
      <dgm:spPr/>
      <dgm:t>
        <a:bodyPr/>
        <a:lstStyle/>
        <a:p>
          <a:endParaRPr lang="en-US"/>
        </a:p>
      </dgm:t>
    </dgm:pt>
    <dgm:pt modelId="{6A4BCB3F-A4CB-44FC-A4DB-9A9A45059E8E}">
      <dgm:prSet custT="1"/>
      <dgm:spPr/>
      <dgm:t>
        <a:bodyPr/>
        <a:lstStyle/>
        <a:p>
          <a:r>
            <a:rPr lang="nl-NL" sz="1300" b="1" dirty="0"/>
            <a:t>B. De sociale professional werkt ‘stress-sensitief’, wat ertoe leidt dat mensen zich minder gestigmatiseerd voelen en het geloof in eigen kunnen duurzaam vergroot wordt.</a:t>
          </a:r>
          <a:br>
            <a:rPr lang="nl-NL" sz="1300" dirty="0"/>
          </a:br>
          <a:endParaRPr lang="en-US" sz="1300" dirty="0"/>
        </a:p>
      </dgm:t>
    </dgm:pt>
    <dgm:pt modelId="{E4D848D2-3B9D-4A6C-9A4A-4886D973F813}" type="parTrans" cxnId="{E52062E6-DC3B-4738-BBE9-1D15DD9FB2E4}">
      <dgm:prSet/>
      <dgm:spPr/>
      <dgm:t>
        <a:bodyPr/>
        <a:lstStyle/>
        <a:p>
          <a:endParaRPr lang="en-US"/>
        </a:p>
      </dgm:t>
    </dgm:pt>
    <dgm:pt modelId="{83359C1E-3ACA-459A-A225-ECB0AA49AFEA}" type="sibTrans" cxnId="{E52062E6-DC3B-4738-BBE9-1D15DD9FB2E4}">
      <dgm:prSet/>
      <dgm:spPr/>
      <dgm:t>
        <a:bodyPr/>
        <a:lstStyle/>
        <a:p>
          <a:endParaRPr lang="en-US"/>
        </a:p>
      </dgm:t>
    </dgm:pt>
    <dgm:pt modelId="{EE2BEAFF-4289-48B6-8D43-4C112C7F38E6}">
      <dgm:prSet custT="1"/>
      <dgm:spPr/>
      <dgm:t>
        <a:bodyPr/>
        <a:lstStyle/>
        <a:p>
          <a:r>
            <a:rPr lang="nl-NL" sz="1300" b="1" dirty="0"/>
            <a:t>C. Inzicht in de sociale basis van formele en informele zorg  in Utrecht bij uitstroom uit de MO en BW,  ter vergroting van de kennis en toegang voor cliënten in Beschermd Thuis</a:t>
          </a:r>
          <a:br>
            <a:rPr lang="nl-NL" sz="1400" b="1" u="sng" dirty="0"/>
          </a:br>
          <a:endParaRPr lang="en-US" sz="1400" b="1" dirty="0"/>
        </a:p>
      </dgm:t>
    </dgm:pt>
    <dgm:pt modelId="{ACF4E0EC-DF5C-4ECE-BD3B-9DD2A29BC8C4}" type="parTrans" cxnId="{0B997306-C168-47C2-B104-D757F19AE7DA}">
      <dgm:prSet/>
      <dgm:spPr/>
      <dgm:t>
        <a:bodyPr/>
        <a:lstStyle/>
        <a:p>
          <a:endParaRPr lang="en-US"/>
        </a:p>
      </dgm:t>
    </dgm:pt>
    <dgm:pt modelId="{DB97E449-637E-4D30-9290-580DCA71D895}" type="sibTrans" cxnId="{0B997306-C168-47C2-B104-D757F19AE7DA}">
      <dgm:prSet/>
      <dgm:spPr/>
      <dgm:t>
        <a:bodyPr/>
        <a:lstStyle/>
        <a:p>
          <a:endParaRPr lang="en-US"/>
        </a:p>
      </dgm:t>
    </dgm:pt>
    <dgm:pt modelId="{D07B1487-F3B4-4AFC-BDE2-30D7CB1B2767}" type="pres">
      <dgm:prSet presAssocID="{C08472B9-E70A-474D-A0E5-E04A7A691423}" presName="root" presStyleCnt="0">
        <dgm:presLayoutVars>
          <dgm:dir/>
          <dgm:resizeHandles val="exact"/>
        </dgm:presLayoutVars>
      </dgm:prSet>
      <dgm:spPr/>
    </dgm:pt>
    <dgm:pt modelId="{81984A11-7F12-43A3-A494-AA75DB804238}" type="pres">
      <dgm:prSet presAssocID="{B3FC7CD6-4FF8-4E94-9F0A-8765EF35531F}" presName="compNode" presStyleCnt="0"/>
      <dgm:spPr/>
    </dgm:pt>
    <dgm:pt modelId="{E26EB701-4EE8-4A51-8381-FC51F5EFEBAA}" type="pres">
      <dgm:prSet presAssocID="{B3FC7CD6-4FF8-4E94-9F0A-8765EF35531F}" presName="iconRect" presStyleLbl="node1" presStyleIdx="0" presStyleCnt="3"/>
      <dgm:spPr>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Handdruk"/>
        </a:ext>
      </dgm:extLst>
    </dgm:pt>
    <dgm:pt modelId="{6AB743E0-5F6D-4773-8BD0-01B823AD8329}" type="pres">
      <dgm:prSet presAssocID="{B3FC7CD6-4FF8-4E94-9F0A-8765EF35531F}" presName="spaceRect" presStyleCnt="0"/>
      <dgm:spPr/>
    </dgm:pt>
    <dgm:pt modelId="{F3575A40-1CF4-4474-9E86-579DC1A34E20}" type="pres">
      <dgm:prSet presAssocID="{B3FC7CD6-4FF8-4E94-9F0A-8765EF35531F}" presName="textRect" presStyleLbl="revTx" presStyleIdx="0" presStyleCnt="3">
        <dgm:presLayoutVars>
          <dgm:chMax val="1"/>
          <dgm:chPref val="1"/>
        </dgm:presLayoutVars>
      </dgm:prSet>
      <dgm:spPr/>
    </dgm:pt>
    <dgm:pt modelId="{EECD8D20-0EEC-4963-A167-ECB383C745D2}" type="pres">
      <dgm:prSet presAssocID="{DEF63FE9-2411-4F30-992A-747A95716714}" presName="sibTrans" presStyleCnt="0"/>
      <dgm:spPr/>
    </dgm:pt>
    <dgm:pt modelId="{D443D4C3-8786-43A8-9ED7-125B11C38E94}" type="pres">
      <dgm:prSet presAssocID="{6A4BCB3F-A4CB-44FC-A4DB-9A9A45059E8E}" presName="compNode" presStyleCnt="0"/>
      <dgm:spPr/>
    </dgm:pt>
    <dgm:pt modelId="{7D034F3D-0F8D-41EA-BEC8-9560EA1F3480}" type="pres">
      <dgm:prSet presAssocID="{6A4BCB3F-A4CB-44FC-A4DB-9A9A45059E8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User Network"/>
        </a:ext>
      </dgm:extLst>
    </dgm:pt>
    <dgm:pt modelId="{EC322297-4D30-4864-A57E-F3B53DAEF7E4}" type="pres">
      <dgm:prSet presAssocID="{6A4BCB3F-A4CB-44FC-A4DB-9A9A45059E8E}" presName="spaceRect" presStyleCnt="0"/>
      <dgm:spPr/>
    </dgm:pt>
    <dgm:pt modelId="{2417A418-4254-4386-84C8-375082FBFFF5}" type="pres">
      <dgm:prSet presAssocID="{6A4BCB3F-A4CB-44FC-A4DB-9A9A45059E8E}" presName="textRect" presStyleLbl="revTx" presStyleIdx="1" presStyleCnt="3" custScaleY="90909">
        <dgm:presLayoutVars>
          <dgm:chMax val="1"/>
          <dgm:chPref val="1"/>
        </dgm:presLayoutVars>
      </dgm:prSet>
      <dgm:spPr/>
    </dgm:pt>
    <dgm:pt modelId="{06E02264-E72E-4EDF-92F5-0D809C973851}" type="pres">
      <dgm:prSet presAssocID="{83359C1E-3ACA-459A-A225-ECB0AA49AFEA}" presName="sibTrans" presStyleCnt="0"/>
      <dgm:spPr/>
    </dgm:pt>
    <dgm:pt modelId="{1E5F5EB0-2FC4-488F-934E-4FCA27511108}" type="pres">
      <dgm:prSet presAssocID="{EE2BEAFF-4289-48B6-8D43-4C112C7F38E6}" presName="compNode" presStyleCnt="0"/>
      <dgm:spPr/>
    </dgm:pt>
    <dgm:pt modelId="{CAF6F8AE-22E4-4784-A4D8-F02CE773C03D}" type="pres">
      <dgm:prSet presAssocID="{EE2BEAFF-4289-48B6-8D43-4C112C7F38E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cument"/>
        </a:ext>
      </dgm:extLst>
    </dgm:pt>
    <dgm:pt modelId="{EC8C3E2F-3770-4A10-8C81-743F3D91A0E5}" type="pres">
      <dgm:prSet presAssocID="{EE2BEAFF-4289-48B6-8D43-4C112C7F38E6}" presName="spaceRect" presStyleCnt="0"/>
      <dgm:spPr/>
    </dgm:pt>
    <dgm:pt modelId="{94C04057-8C81-47F3-B18E-1C13734F4DED}" type="pres">
      <dgm:prSet presAssocID="{EE2BEAFF-4289-48B6-8D43-4C112C7F38E6}" presName="textRect" presStyleLbl="revTx" presStyleIdx="2" presStyleCnt="3">
        <dgm:presLayoutVars>
          <dgm:chMax val="1"/>
          <dgm:chPref val="1"/>
        </dgm:presLayoutVars>
      </dgm:prSet>
      <dgm:spPr/>
    </dgm:pt>
  </dgm:ptLst>
  <dgm:cxnLst>
    <dgm:cxn modelId="{0B997306-C168-47C2-B104-D757F19AE7DA}" srcId="{C08472B9-E70A-474D-A0E5-E04A7A691423}" destId="{EE2BEAFF-4289-48B6-8D43-4C112C7F38E6}" srcOrd="2" destOrd="0" parTransId="{ACF4E0EC-DF5C-4ECE-BD3B-9DD2A29BC8C4}" sibTransId="{DB97E449-637E-4D30-9290-580DCA71D895}"/>
    <dgm:cxn modelId="{0089D120-E449-4D1B-8777-82489CE68E02}" type="presOf" srcId="{6A4BCB3F-A4CB-44FC-A4DB-9A9A45059E8E}" destId="{2417A418-4254-4386-84C8-375082FBFFF5}" srcOrd="0" destOrd="0" presId="urn:microsoft.com/office/officeart/2018/2/layout/IconLabelList"/>
    <dgm:cxn modelId="{6800082E-28F3-4BC4-B4FE-CA7DA6F4A961}" type="presOf" srcId="{EE2BEAFF-4289-48B6-8D43-4C112C7F38E6}" destId="{94C04057-8C81-47F3-B18E-1C13734F4DED}" srcOrd="0" destOrd="0" presId="urn:microsoft.com/office/officeart/2018/2/layout/IconLabelList"/>
    <dgm:cxn modelId="{95065463-B205-4625-BD4B-3623AC879A28}" type="presOf" srcId="{C08472B9-E70A-474D-A0E5-E04A7A691423}" destId="{D07B1487-F3B4-4AFC-BDE2-30D7CB1B2767}" srcOrd="0" destOrd="0" presId="urn:microsoft.com/office/officeart/2018/2/layout/IconLabelList"/>
    <dgm:cxn modelId="{C21E16DE-DB8F-44DB-85F2-A43D2926B67B}" type="presOf" srcId="{B3FC7CD6-4FF8-4E94-9F0A-8765EF35531F}" destId="{F3575A40-1CF4-4474-9E86-579DC1A34E20}" srcOrd="0" destOrd="0" presId="urn:microsoft.com/office/officeart/2018/2/layout/IconLabelList"/>
    <dgm:cxn modelId="{E52062E6-DC3B-4738-BBE9-1D15DD9FB2E4}" srcId="{C08472B9-E70A-474D-A0E5-E04A7A691423}" destId="{6A4BCB3F-A4CB-44FC-A4DB-9A9A45059E8E}" srcOrd="1" destOrd="0" parTransId="{E4D848D2-3B9D-4A6C-9A4A-4886D973F813}" sibTransId="{83359C1E-3ACA-459A-A225-ECB0AA49AFEA}"/>
    <dgm:cxn modelId="{CF237CF6-3E7B-43C0-B6E8-01788B875AC5}" srcId="{C08472B9-E70A-474D-A0E5-E04A7A691423}" destId="{B3FC7CD6-4FF8-4E94-9F0A-8765EF35531F}" srcOrd="0" destOrd="0" parTransId="{4BE35D2A-D73D-42B2-9093-57223E4C4CF7}" sibTransId="{DEF63FE9-2411-4F30-992A-747A95716714}"/>
    <dgm:cxn modelId="{3F32EB79-B350-4399-A386-8BF8CCCA72B9}" type="presParOf" srcId="{D07B1487-F3B4-4AFC-BDE2-30D7CB1B2767}" destId="{81984A11-7F12-43A3-A494-AA75DB804238}" srcOrd="0" destOrd="0" presId="urn:microsoft.com/office/officeart/2018/2/layout/IconLabelList"/>
    <dgm:cxn modelId="{80B94C62-39AC-43A0-9CE7-7DD450C1127C}" type="presParOf" srcId="{81984A11-7F12-43A3-A494-AA75DB804238}" destId="{E26EB701-4EE8-4A51-8381-FC51F5EFEBAA}" srcOrd="0" destOrd="0" presId="urn:microsoft.com/office/officeart/2018/2/layout/IconLabelList"/>
    <dgm:cxn modelId="{5C8E39EC-CBAF-479F-9328-F577726E7339}" type="presParOf" srcId="{81984A11-7F12-43A3-A494-AA75DB804238}" destId="{6AB743E0-5F6D-4773-8BD0-01B823AD8329}" srcOrd="1" destOrd="0" presId="urn:microsoft.com/office/officeart/2018/2/layout/IconLabelList"/>
    <dgm:cxn modelId="{AC22A487-36F4-4504-A106-E2AC7D7FD617}" type="presParOf" srcId="{81984A11-7F12-43A3-A494-AA75DB804238}" destId="{F3575A40-1CF4-4474-9E86-579DC1A34E20}" srcOrd="2" destOrd="0" presId="urn:microsoft.com/office/officeart/2018/2/layout/IconLabelList"/>
    <dgm:cxn modelId="{C29397AA-4C34-4589-BBED-DFF0A01F4637}" type="presParOf" srcId="{D07B1487-F3B4-4AFC-BDE2-30D7CB1B2767}" destId="{EECD8D20-0EEC-4963-A167-ECB383C745D2}" srcOrd="1" destOrd="0" presId="urn:microsoft.com/office/officeart/2018/2/layout/IconLabelList"/>
    <dgm:cxn modelId="{0F154078-96FA-4DE0-B123-D3964E3A2D20}" type="presParOf" srcId="{D07B1487-F3B4-4AFC-BDE2-30D7CB1B2767}" destId="{D443D4C3-8786-43A8-9ED7-125B11C38E94}" srcOrd="2" destOrd="0" presId="urn:microsoft.com/office/officeart/2018/2/layout/IconLabelList"/>
    <dgm:cxn modelId="{FF895E76-170A-415D-BB6D-9A4CF1B5CFF1}" type="presParOf" srcId="{D443D4C3-8786-43A8-9ED7-125B11C38E94}" destId="{7D034F3D-0F8D-41EA-BEC8-9560EA1F3480}" srcOrd="0" destOrd="0" presId="urn:microsoft.com/office/officeart/2018/2/layout/IconLabelList"/>
    <dgm:cxn modelId="{5CEBB102-E860-4F04-8EAA-08756765C9F4}" type="presParOf" srcId="{D443D4C3-8786-43A8-9ED7-125B11C38E94}" destId="{EC322297-4D30-4864-A57E-F3B53DAEF7E4}" srcOrd="1" destOrd="0" presId="urn:microsoft.com/office/officeart/2018/2/layout/IconLabelList"/>
    <dgm:cxn modelId="{71BCAFD6-3057-47B4-99A8-D92431954FF9}" type="presParOf" srcId="{D443D4C3-8786-43A8-9ED7-125B11C38E94}" destId="{2417A418-4254-4386-84C8-375082FBFFF5}" srcOrd="2" destOrd="0" presId="urn:microsoft.com/office/officeart/2018/2/layout/IconLabelList"/>
    <dgm:cxn modelId="{E08946C9-C287-4013-AB92-99F3DA58C294}" type="presParOf" srcId="{D07B1487-F3B4-4AFC-BDE2-30D7CB1B2767}" destId="{06E02264-E72E-4EDF-92F5-0D809C973851}" srcOrd="3" destOrd="0" presId="urn:microsoft.com/office/officeart/2018/2/layout/IconLabelList"/>
    <dgm:cxn modelId="{2DAFFE25-E482-4EEC-8578-CA5D8F392352}" type="presParOf" srcId="{D07B1487-F3B4-4AFC-BDE2-30D7CB1B2767}" destId="{1E5F5EB0-2FC4-488F-934E-4FCA27511108}" srcOrd="4" destOrd="0" presId="urn:microsoft.com/office/officeart/2018/2/layout/IconLabelList"/>
    <dgm:cxn modelId="{B0D49679-6985-44AD-AD1A-160BE928834B}" type="presParOf" srcId="{1E5F5EB0-2FC4-488F-934E-4FCA27511108}" destId="{CAF6F8AE-22E4-4784-A4D8-F02CE773C03D}" srcOrd="0" destOrd="0" presId="urn:microsoft.com/office/officeart/2018/2/layout/IconLabelList"/>
    <dgm:cxn modelId="{ECFC04AC-8A96-41F4-BBAF-5B1313A0D72F}" type="presParOf" srcId="{1E5F5EB0-2FC4-488F-934E-4FCA27511108}" destId="{EC8C3E2F-3770-4A10-8C81-743F3D91A0E5}" srcOrd="1" destOrd="0" presId="urn:microsoft.com/office/officeart/2018/2/layout/IconLabelList"/>
    <dgm:cxn modelId="{EAC4C092-BB8A-410A-9FEA-A6F8F30F722D}" type="presParOf" srcId="{1E5F5EB0-2FC4-488F-934E-4FCA27511108}" destId="{94C04057-8C81-47F3-B18E-1C13734F4DED}"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04B757B-468C-4691-A289-6211EDC980EA}"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B9A3F79B-2F9C-474D-82E4-D56F697C7E38}">
      <dgm:prSet/>
      <dgm:spPr/>
      <dgm:t>
        <a:bodyPr/>
        <a:lstStyle/>
        <a:p>
          <a:r>
            <a:rPr lang="nl-NL" b="1" dirty="0"/>
            <a:t>Deelname, analyse en aanbevelingen m.b.t. implementatie en disseminatie van de training MET cliënten Beschermd Thuis</a:t>
          </a:r>
          <a:br>
            <a:rPr lang="nl-NL" b="1" dirty="0"/>
          </a:br>
          <a:r>
            <a:rPr lang="nl-NL" b="1" dirty="0"/>
            <a:t>Interviews deelnemers MET training</a:t>
          </a:r>
          <a:br>
            <a:rPr lang="nl-NL" b="1" dirty="0"/>
          </a:br>
          <a:r>
            <a:rPr lang="nl-NL" b="1" dirty="0"/>
            <a:t>Interviews medewerkers Lister, de Tussenvoorziening en het Leger des Heils</a:t>
          </a:r>
          <a:endParaRPr lang="en-US" dirty="0"/>
        </a:p>
      </dgm:t>
    </dgm:pt>
    <dgm:pt modelId="{A9748804-CB61-4CF9-922D-FE23416D0724}" type="parTrans" cxnId="{17692B59-7695-4035-A089-3CCBD8C6749C}">
      <dgm:prSet/>
      <dgm:spPr/>
      <dgm:t>
        <a:bodyPr/>
        <a:lstStyle/>
        <a:p>
          <a:endParaRPr lang="en-US"/>
        </a:p>
      </dgm:t>
    </dgm:pt>
    <dgm:pt modelId="{60EC6A83-BFEC-4F4F-826A-BD5FB6657024}" type="sibTrans" cxnId="{17692B59-7695-4035-A089-3CCBD8C6749C}">
      <dgm:prSet/>
      <dgm:spPr/>
      <dgm:t>
        <a:bodyPr/>
        <a:lstStyle/>
        <a:p>
          <a:endParaRPr lang="en-US"/>
        </a:p>
      </dgm:t>
    </dgm:pt>
    <dgm:pt modelId="{9ECFE03E-BFA0-4A07-90CE-2FAE43FFAB6F}">
      <dgm:prSet/>
      <dgm:spPr/>
      <dgm:t>
        <a:bodyPr/>
        <a:lstStyle/>
        <a:p>
          <a:r>
            <a:rPr lang="nl-NL" b="1" dirty="0"/>
            <a:t>Deelname; analyse en aanbevelingen m. </a:t>
          </a:r>
          <a:r>
            <a:rPr lang="nl-NL" b="1" dirty="0" err="1"/>
            <a:t>b.t</a:t>
          </a:r>
          <a:r>
            <a:rPr lang="nl-NL" b="1" dirty="0"/>
            <a:t>. implementatie en disseminatie van de  </a:t>
          </a:r>
          <a:r>
            <a:rPr lang="nl-NL" b="1" dirty="0" err="1"/>
            <a:t>Skillslab</a:t>
          </a:r>
          <a:r>
            <a:rPr lang="nl-NL" b="1" dirty="0"/>
            <a:t> Thuis in de Wijk voor professionals</a:t>
          </a:r>
          <a:br>
            <a:rPr lang="nl-NL" b="1" dirty="0"/>
          </a:br>
          <a:r>
            <a:rPr lang="nl-NL" b="1" dirty="0"/>
            <a:t>Interviews deelnemers en ontwikkelaars </a:t>
          </a:r>
          <a:endParaRPr lang="en-US" dirty="0"/>
        </a:p>
      </dgm:t>
    </dgm:pt>
    <dgm:pt modelId="{7D55B7B9-8E43-4E88-BDCD-A405DCA1ECED}" type="parTrans" cxnId="{674F20AF-9659-4F1E-A960-C5BB5CF9BF75}">
      <dgm:prSet/>
      <dgm:spPr/>
      <dgm:t>
        <a:bodyPr/>
        <a:lstStyle/>
        <a:p>
          <a:endParaRPr lang="en-US"/>
        </a:p>
      </dgm:t>
    </dgm:pt>
    <dgm:pt modelId="{E53FF06E-D066-4C69-B180-6A7988013704}" type="sibTrans" cxnId="{674F20AF-9659-4F1E-A960-C5BB5CF9BF75}">
      <dgm:prSet/>
      <dgm:spPr/>
      <dgm:t>
        <a:bodyPr/>
        <a:lstStyle/>
        <a:p>
          <a:endParaRPr lang="en-US"/>
        </a:p>
      </dgm:t>
    </dgm:pt>
    <dgm:pt modelId="{B7F76145-05A6-40D0-8D49-D8BF310B0149}">
      <dgm:prSet/>
      <dgm:spPr/>
      <dgm:t>
        <a:bodyPr/>
        <a:lstStyle/>
        <a:p>
          <a:r>
            <a:rPr lang="nl-NL" b="1" dirty="0"/>
            <a:t>Participatief onderzoek en actieleren: </a:t>
          </a:r>
          <a:br>
            <a:rPr lang="nl-NL" b="1" dirty="0"/>
          </a:br>
          <a:r>
            <a:rPr lang="nl-NL" b="1" dirty="0"/>
            <a:t>Interviews </a:t>
          </a:r>
          <a:br>
            <a:rPr lang="nl-NL" b="1" dirty="0"/>
          </a:br>
          <a:r>
            <a:rPr lang="nl-NL" b="1" dirty="0"/>
            <a:t>Cliënten en medewerkers van Lister, Tussenvoorziening &amp; het Leger des Heils</a:t>
          </a:r>
          <a:br>
            <a:rPr lang="nl-NL" b="1" dirty="0"/>
          </a:br>
          <a:r>
            <a:rPr lang="nl-NL" b="1" dirty="0"/>
            <a:t>Sociale Basis formele en informele zorg: verkenning kennis en vergroting toegang cliënten Beschermd Thuis</a:t>
          </a:r>
        </a:p>
        <a:p>
          <a:r>
            <a:rPr lang="nl-NL" b="1" dirty="0"/>
            <a:t>Bijwonen informele zorg initiatieven &amp; doen van interviews met  medewerkers</a:t>
          </a:r>
          <a:endParaRPr lang="en-US" dirty="0"/>
        </a:p>
      </dgm:t>
    </dgm:pt>
    <dgm:pt modelId="{2AB63725-CD50-47CB-A722-0194C4A6B2D7}" type="parTrans" cxnId="{772D2C4A-90E1-45C8-8F17-2DDF4CFDE278}">
      <dgm:prSet/>
      <dgm:spPr/>
      <dgm:t>
        <a:bodyPr/>
        <a:lstStyle/>
        <a:p>
          <a:endParaRPr lang="en-US"/>
        </a:p>
      </dgm:t>
    </dgm:pt>
    <dgm:pt modelId="{1E4F46A4-C269-4067-81DC-DE4F9F89AF6A}" type="sibTrans" cxnId="{772D2C4A-90E1-45C8-8F17-2DDF4CFDE278}">
      <dgm:prSet/>
      <dgm:spPr/>
      <dgm:t>
        <a:bodyPr/>
        <a:lstStyle/>
        <a:p>
          <a:endParaRPr lang="en-US"/>
        </a:p>
      </dgm:t>
    </dgm:pt>
    <dgm:pt modelId="{517CF1CE-EB6B-4DFB-8B9D-F47E2477CC40}" type="pres">
      <dgm:prSet presAssocID="{E04B757B-468C-4691-A289-6211EDC980EA}" presName="root" presStyleCnt="0">
        <dgm:presLayoutVars>
          <dgm:dir/>
          <dgm:resizeHandles val="exact"/>
        </dgm:presLayoutVars>
      </dgm:prSet>
      <dgm:spPr/>
    </dgm:pt>
    <dgm:pt modelId="{EAD2F378-1860-4F0E-A469-B25019E8E6AB}" type="pres">
      <dgm:prSet presAssocID="{B9A3F79B-2F9C-474D-82E4-D56F697C7E38}" presName="compNode" presStyleCnt="0"/>
      <dgm:spPr/>
    </dgm:pt>
    <dgm:pt modelId="{50F4C0D8-94D8-482E-8F1E-4C8F746C54BB}" type="pres">
      <dgm:prSet presAssocID="{B9A3F79B-2F9C-474D-82E4-D56F697C7E38}" presName="bgRect" presStyleLbl="bgShp" presStyleIdx="0" presStyleCnt="3"/>
      <dgm:spPr/>
    </dgm:pt>
    <dgm:pt modelId="{8E9946BE-115A-4579-841D-77E4531A1EA3}" type="pres">
      <dgm:prSet presAssocID="{B9A3F79B-2F9C-474D-82E4-D56F697C7E3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Vinkje"/>
        </a:ext>
      </dgm:extLst>
    </dgm:pt>
    <dgm:pt modelId="{C094A689-DBD0-4232-B0A0-9A59584DFFCF}" type="pres">
      <dgm:prSet presAssocID="{B9A3F79B-2F9C-474D-82E4-D56F697C7E38}" presName="spaceRect" presStyleCnt="0"/>
      <dgm:spPr/>
    </dgm:pt>
    <dgm:pt modelId="{DBBE1CB7-5A8E-4D3F-8BE0-4111AE51E248}" type="pres">
      <dgm:prSet presAssocID="{B9A3F79B-2F9C-474D-82E4-D56F697C7E38}" presName="parTx" presStyleLbl="revTx" presStyleIdx="0" presStyleCnt="3">
        <dgm:presLayoutVars>
          <dgm:chMax val="0"/>
          <dgm:chPref val="0"/>
        </dgm:presLayoutVars>
      </dgm:prSet>
      <dgm:spPr/>
    </dgm:pt>
    <dgm:pt modelId="{FC46495A-8BD5-48DD-8E41-351C4A4762D2}" type="pres">
      <dgm:prSet presAssocID="{60EC6A83-BFEC-4F4F-826A-BD5FB6657024}" presName="sibTrans" presStyleCnt="0"/>
      <dgm:spPr/>
    </dgm:pt>
    <dgm:pt modelId="{BE1F7082-0565-40D8-965F-B9A0ED6D5A53}" type="pres">
      <dgm:prSet presAssocID="{9ECFE03E-BFA0-4A07-90CE-2FAE43FFAB6F}" presName="compNode" presStyleCnt="0"/>
      <dgm:spPr/>
    </dgm:pt>
    <dgm:pt modelId="{1EE2A789-5451-45FA-B531-0D65DDBFAE1D}" type="pres">
      <dgm:prSet presAssocID="{9ECFE03E-BFA0-4A07-90CE-2FAE43FFAB6F}" presName="bgRect" presStyleLbl="bgShp" presStyleIdx="1" presStyleCnt="3"/>
      <dgm:spPr/>
    </dgm:pt>
    <dgm:pt modelId="{1D5742DF-55B8-4F45-9643-A73AEBAF954D}" type="pres">
      <dgm:prSet presAssocID="{9ECFE03E-BFA0-4A07-90CE-2FAE43FFAB6F}"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humbs Up Sign"/>
        </a:ext>
      </dgm:extLst>
    </dgm:pt>
    <dgm:pt modelId="{9105FBC0-E106-463A-BABF-6201F25877F0}" type="pres">
      <dgm:prSet presAssocID="{9ECFE03E-BFA0-4A07-90CE-2FAE43FFAB6F}" presName="spaceRect" presStyleCnt="0"/>
      <dgm:spPr/>
    </dgm:pt>
    <dgm:pt modelId="{31E0B68B-8515-4BEF-A47C-B9AEF29A1885}" type="pres">
      <dgm:prSet presAssocID="{9ECFE03E-BFA0-4A07-90CE-2FAE43FFAB6F}" presName="parTx" presStyleLbl="revTx" presStyleIdx="1" presStyleCnt="3">
        <dgm:presLayoutVars>
          <dgm:chMax val="0"/>
          <dgm:chPref val="0"/>
        </dgm:presLayoutVars>
      </dgm:prSet>
      <dgm:spPr/>
    </dgm:pt>
    <dgm:pt modelId="{E8BB33CE-409D-40EA-9A34-5951C3E0A6F9}" type="pres">
      <dgm:prSet presAssocID="{E53FF06E-D066-4C69-B180-6A7988013704}" presName="sibTrans" presStyleCnt="0"/>
      <dgm:spPr/>
    </dgm:pt>
    <dgm:pt modelId="{90471895-CACF-4AD7-B01C-ABE70D199DE6}" type="pres">
      <dgm:prSet presAssocID="{B7F76145-05A6-40D0-8D49-D8BF310B0149}" presName="compNode" presStyleCnt="0"/>
      <dgm:spPr/>
    </dgm:pt>
    <dgm:pt modelId="{FA0384DF-5528-4CA2-A0FC-9426D31E12C8}" type="pres">
      <dgm:prSet presAssocID="{B7F76145-05A6-40D0-8D49-D8BF310B0149}" presName="bgRect" presStyleLbl="bgShp" presStyleIdx="2" presStyleCnt="3"/>
      <dgm:spPr/>
    </dgm:pt>
    <dgm:pt modelId="{998BC0C1-2181-4E00-909B-6F3FBC28588B}" type="pres">
      <dgm:prSet presAssocID="{B7F76145-05A6-40D0-8D49-D8BF310B014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Wetenschapper"/>
        </a:ext>
      </dgm:extLst>
    </dgm:pt>
    <dgm:pt modelId="{405FAC26-0919-46DF-81A3-99809691D00A}" type="pres">
      <dgm:prSet presAssocID="{B7F76145-05A6-40D0-8D49-D8BF310B0149}" presName="spaceRect" presStyleCnt="0"/>
      <dgm:spPr/>
    </dgm:pt>
    <dgm:pt modelId="{A4598C84-2D86-4EEF-8FF6-AD4EABD03800}" type="pres">
      <dgm:prSet presAssocID="{B7F76145-05A6-40D0-8D49-D8BF310B0149}" presName="parTx" presStyleLbl="revTx" presStyleIdx="2" presStyleCnt="3">
        <dgm:presLayoutVars>
          <dgm:chMax val="0"/>
          <dgm:chPref val="0"/>
        </dgm:presLayoutVars>
      </dgm:prSet>
      <dgm:spPr/>
    </dgm:pt>
  </dgm:ptLst>
  <dgm:cxnLst>
    <dgm:cxn modelId="{6E586844-C677-4E8E-BD4D-A3895E9AA157}" type="presOf" srcId="{B7F76145-05A6-40D0-8D49-D8BF310B0149}" destId="{A4598C84-2D86-4EEF-8FF6-AD4EABD03800}" srcOrd="0" destOrd="0" presId="urn:microsoft.com/office/officeart/2018/2/layout/IconVerticalSolidList"/>
    <dgm:cxn modelId="{772D2C4A-90E1-45C8-8F17-2DDF4CFDE278}" srcId="{E04B757B-468C-4691-A289-6211EDC980EA}" destId="{B7F76145-05A6-40D0-8D49-D8BF310B0149}" srcOrd="2" destOrd="0" parTransId="{2AB63725-CD50-47CB-A722-0194C4A6B2D7}" sibTransId="{1E4F46A4-C269-4067-81DC-DE4F9F89AF6A}"/>
    <dgm:cxn modelId="{17692B59-7695-4035-A089-3CCBD8C6749C}" srcId="{E04B757B-468C-4691-A289-6211EDC980EA}" destId="{B9A3F79B-2F9C-474D-82E4-D56F697C7E38}" srcOrd="0" destOrd="0" parTransId="{A9748804-CB61-4CF9-922D-FE23416D0724}" sibTransId="{60EC6A83-BFEC-4F4F-826A-BD5FB6657024}"/>
    <dgm:cxn modelId="{674F20AF-9659-4F1E-A960-C5BB5CF9BF75}" srcId="{E04B757B-468C-4691-A289-6211EDC980EA}" destId="{9ECFE03E-BFA0-4A07-90CE-2FAE43FFAB6F}" srcOrd="1" destOrd="0" parTransId="{7D55B7B9-8E43-4E88-BDCD-A405DCA1ECED}" sibTransId="{E53FF06E-D066-4C69-B180-6A7988013704}"/>
    <dgm:cxn modelId="{275647B6-C2F1-4553-8267-B19A2CDFB922}" type="presOf" srcId="{E04B757B-468C-4691-A289-6211EDC980EA}" destId="{517CF1CE-EB6B-4DFB-8B9D-F47E2477CC40}" srcOrd="0" destOrd="0" presId="urn:microsoft.com/office/officeart/2018/2/layout/IconVerticalSolidList"/>
    <dgm:cxn modelId="{2D1A85C1-ECB1-46E9-8A12-7896CE441765}" type="presOf" srcId="{B9A3F79B-2F9C-474D-82E4-D56F697C7E38}" destId="{DBBE1CB7-5A8E-4D3F-8BE0-4111AE51E248}" srcOrd="0" destOrd="0" presId="urn:microsoft.com/office/officeart/2018/2/layout/IconVerticalSolidList"/>
    <dgm:cxn modelId="{619CE0CC-A922-4AE4-B09A-89607364FAFD}" type="presOf" srcId="{9ECFE03E-BFA0-4A07-90CE-2FAE43FFAB6F}" destId="{31E0B68B-8515-4BEF-A47C-B9AEF29A1885}" srcOrd="0" destOrd="0" presId="urn:microsoft.com/office/officeart/2018/2/layout/IconVerticalSolidList"/>
    <dgm:cxn modelId="{FBC8D0FB-F8DE-46EE-AA30-DABAC80F1673}" type="presParOf" srcId="{517CF1CE-EB6B-4DFB-8B9D-F47E2477CC40}" destId="{EAD2F378-1860-4F0E-A469-B25019E8E6AB}" srcOrd="0" destOrd="0" presId="urn:microsoft.com/office/officeart/2018/2/layout/IconVerticalSolidList"/>
    <dgm:cxn modelId="{A0E7D192-0311-42A8-ABB5-75FA5F3DC534}" type="presParOf" srcId="{EAD2F378-1860-4F0E-A469-B25019E8E6AB}" destId="{50F4C0D8-94D8-482E-8F1E-4C8F746C54BB}" srcOrd="0" destOrd="0" presId="urn:microsoft.com/office/officeart/2018/2/layout/IconVerticalSolidList"/>
    <dgm:cxn modelId="{86B6BB86-441C-46B9-ACE9-404AE37E183A}" type="presParOf" srcId="{EAD2F378-1860-4F0E-A469-B25019E8E6AB}" destId="{8E9946BE-115A-4579-841D-77E4531A1EA3}" srcOrd="1" destOrd="0" presId="urn:microsoft.com/office/officeart/2018/2/layout/IconVerticalSolidList"/>
    <dgm:cxn modelId="{40990775-6C87-46FF-8A1B-8FC8A9271855}" type="presParOf" srcId="{EAD2F378-1860-4F0E-A469-B25019E8E6AB}" destId="{C094A689-DBD0-4232-B0A0-9A59584DFFCF}" srcOrd="2" destOrd="0" presId="urn:microsoft.com/office/officeart/2018/2/layout/IconVerticalSolidList"/>
    <dgm:cxn modelId="{1A6F5C3A-50BD-481D-81A4-DC7DF859398C}" type="presParOf" srcId="{EAD2F378-1860-4F0E-A469-B25019E8E6AB}" destId="{DBBE1CB7-5A8E-4D3F-8BE0-4111AE51E248}" srcOrd="3" destOrd="0" presId="urn:microsoft.com/office/officeart/2018/2/layout/IconVerticalSolidList"/>
    <dgm:cxn modelId="{6B179D0D-A570-4021-B637-F103EBAC39DC}" type="presParOf" srcId="{517CF1CE-EB6B-4DFB-8B9D-F47E2477CC40}" destId="{FC46495A-8BD5-48DD-8E41-351C4A4762D2}" srcOrd="1" destOrd="0" presId="urn:microsoft.com/office/officeart/2018/2/layout/IconVerticalSolidList"/>
    <dgm:cxn modelId="{088E8E7D-4F95-491A-B87F-170A2E06CAAB}" type="presParOf" srcId="{517CF1CE-EB6B-4DFB-8B9D-F47E2477CC40}" destId="{BE1F7082-0565-40D8-965F-B9A0ED6D5A53}" srcOrd="2" destOrd="0" presId="urn:microsoft.com/office/officeart/2018/2/layout/IconVerticalSolidList"/>
    <dgm:cxn modelId="{B8FA54BE-1E44-4FA8-87A9-F64C750FA20C}" type="presParOf" srcId="{BE1F7082-0565-40D8-965F-B9A0ED6D5A53}" destId="{1EE2A789-5451-45FA-B531-0D65DDBFAE1D}" srcOrd="0" destOrd="0" presId="urn:microsoft.com/office/officeart/2018/2/layout/IconVerticalSolidList"/>
    <dgm:cxn modelId="{CA0FD9F4-EC6C-47DD-9F5C-4AD97744FF74}" type="presParOf" srcId="{BE1F7082-0565-40D8-965F-B9A0ED6D5A53}" destId="{1D5742DF-55B8-4F45-9643-A73AEBAF954D}" srcOrd="1" destOrd="0" presId="urn:microsoft.com/office/officeart/2018/2/layout/IconVerticalSolidList"/>
    <dgm:cxn modelId="{6F2EB517-EB85-499F-BADF-9AFCC6766E26}" type="presParOf" srcId="{BE1F7082-0565-40D8-965F-B9A0ED6D5A53}" destId="{9105FBC0-E106-463A-BABF-6201F25877F0}" srcOrd="2" destOrd="0" presId="urn:microsoft.com/office/officeart/2018/2/layout/IconVerticalSolidList"/>
    <dgm:cxn modelId="{F339975E-8016-4B80-B29E-0204CE6C30E9}" type="presParOf" srcId="{BE1F7082-0565-40D8-965F-B9A0ED6D5A53}" destId="{31E0B68B-8515-4BEF-A47C-B9AEF29A1885}" srcOrd="3" destOrd="0" presId="urn:microsoft.com/office/officeart/2018/2/layout/IconVerticalSolidList"/>
    <dgm:cxn modelId="{B88561CB-03B1-43AC-B9A9-60A0AD2E80F3}" type="presParOf" srcId="{517CF1CE-EB6B-4DFB-8B9D-F47E2477CC40}" destId="{E8BB33CE-409D-40EA-9A34-5951C3E0A6F9}" srcOrd="3" destOrd="0" presId="urn:microsoft.com/office/officeart/2018/2/layout/IconVerticalSolidList"/>
    <dgm:cxn modelId="{1B2867E7-8FE0-4C0D-A422-3FEB82224798}" type="presParOf" srcId="{517CF1CE-EB6B-4DFB-8B9D-F47E2477CC40}" destId="{90471895-CACF-4AD7-B01C-ABE70D199DE6}" srcOrd="4" destOrd="0" presId="urn:microsoft.com/office/officeart/2018/2/layout/IconVerticalSolidList"/>
    <dgm:cxn modelId="{27B7407D-2A7E-413A-9534-6AA2C6E8447A}" type="presParOf" srcId="{90471895-CACF-4AD7-B01C-ABE70D199DE6}" destId="{FA0384DF-5528-4CA2-A0FC-9426D31E12C8}" srcOrd="0" destOrd="0" presId="urn:microsoft.com/office/officeart/2018/2/layout/IconVerticalSolidList"/>
    <dgm:cxn modelId="{79605E03-5A7D-4E16-A3B7-9ECE405F8F40}" type="presParOf" srcId="{90471895-CACF-4AD7-B01C-ABE70D199DE6}" destId="{998BC0C1-2181-4E00-909B-6F3FBC28588B}" srcOrd="1" destOrd="0" presId="urn:microsoft.com/office/officeart/2018/2/layout/IconVerticalSolidList"/>
    <dgm:cxn modelId="{1C61915A-547A-441C-AC52-E596524D29A0}" type="presParOf" srcId="{90471895-CACF-4AD7-B01C-ABE70D199DE6}" destId="{405FAC26-0919-46DF-81A3-99809691D00A}" srcOrd="2" destOrd="0" presId="urn:microsoft.com/office/officeart/2018/2/layout/IconVerticalSolidList"/>
    <dgm:cxn modelId="{F11B2771-9763-43AC-901F-D79066832C17}" type="presParOf" srcId="{90471895-CACF-4AD7-B01C-ABE70D199DE6}" destId="{A4598C84-2D86-4EEF-8FF6-AD4EABD03800}"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C9E61BC-1161-D848-B784-BAED3AA4E336}" type="doc">
      <dgm:prSet loTypeId="urn:microsoft.com/office/officeart/2005/8/layout/chevron1" loCatId="" qsTypeId="urn:microsoft.com/office/officeart/2005/8/quickstyle/simple1" qsCatId="simple" csTypeId="urn:microsoft.com/office/officeart/2005/8/colors/accent2_2" csCatId="accent2" phldr="1"/>
      <dgm:spPr/>
    </dgm:pt>
    <dgm:pt modelId="{F1E76F79-6F1E-AB4C-B4C2-0F7DA1D4E2B2}">
      <dgm:prSet phldrT="[Tekst]" custT="1"/>
      <dgm:spPr>
        <a:xfrm>
          <a:off x="2958" y="64199"/>
          <a:ext cx="1187766" cy="504696"/>
        </a:xfrm>
        <a:prstGeom prst="chevron">
          <a:avLst/>
        </a:prstGeom>
        <a:solidFill>
          <a:srgbClr val="ED7D31">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nl-NL" sz="500" dirty="0">
              <a:solidFill>
                <a:sysClr val="window" lastClr="FFFFFF"/>
              </a:solidFill>
              <a:latin typeface="Calibri" panose="020F0502020204030204"/>
              <a:ea typeface="+mn-ea"/>
              <a:cs typeface="+mn-cs"/>
            </a:rPr>
            <a:t>Fase 1</a:t>
          </a:r>
          <a:br>
            <a:rPr lang="nl-NL" sz="500" dirty="0">
              <a:solidFill>
                <a:sysClr val="window" lastClr="FFFFFF"/>
              </a:solidFill>
              <a:latin typeface="Calibri" panose="020F0502020204030204"/>
              <a:ea typeface="+mn-ea"/>
              <a:cs typeface="+mn-cs"/>
            </a:rPr>
          </a:br>
          <a:r>
            <a:rPr lang="nl-NL" sz="500" dirty="0">
              <a:solidFill>
                <a:sysClr val="window" lastClr="FFFFFF"/>
              </a:solidFill>
              <a:latin typeface="Calibri" panose="020F0502020204030204"/>
              <a:ea typeface="+mn-ea"/>
              <a:cs typeface="+mn-cs"/>
            </a:rPr>
            <a:t>Onderzoek implementatie deelproject 1.</a:t>
          </a:r>
        </a:p>
        <a:p>
          <a:pPr>
            <a:buNone/>
          </a:pPr>
          <a:r>
            <a:rPr lang="nl-NL" sz="500" dirty="0">
              <a:solidFill>
                <a:sysClr val="window" lastClr="FFFFFF"/>
              </a:solidFill>
              <a:latin typeface="Calibri" panose="020F0502020204030204"/>
              <a:ea typeface="+mn-ea"/>
              <a:cs typeface="+mn-cs"/>
            </a:rPr>
            <a:t>nov '23 - maart '24</a:t>
          </a:r>
        </a:p>
      </dgm:t>
    </dgm:pt>
    <dgm:pt modelId="{4AB3D919-008C-3244-AF8E-F8ED9A6B5BCA}" type="parTrans" cxnId="{F2515362-1BF8-6446-B974-97A39EF223FD}">
      <dgm:prSet/>
      <dgm:spPr/>
      <dgm:t>
        <a:bodyPr/>
        <a:lstStyle/>
        <a:p>
          <a:endParaRPr lang="nl-NL"/>
        </a:p>
      </dgm:t>
    </dgm:pt>
    <dgm:pt modelId="{48895E1A-40CC-FB41-B278-7F82F5F092AD}" type="sibTrans" cxnId="{F2515362-1BF8-6446-B974-97A39EF223FD}">
      <dgm:prSet/>
      <dgm:spPr/>
      <dgm:t>
        <a:bodyPr/>
        <a:lstStyle/>
        <a:p>
          <a:endParaRPr lang="nl-NL"/>
        </a:p>
      </dgm:t>
    </dgm:pt>
    <dgm:pt modelId="{BD35CE13-D4A4-894A-9C07-D2CC5797EAC1}">
      <dgm:prSet phldrT="[Tekst]"/>
      <dgm:spPr>
        <a:xfrm>
          <a:off x="4471254" y="64199"/>
          <a:ext cx="1261742" cy="504696"/>
        </a:xfrm>
        <a:prstGeom prst="chevron">
          <a:avLst/>
        </a:prstGeom>
        <a:solidFill>
          <a:srgbClr val="ED7D31">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nl-NL" dirty="0">
              <a:solidFill>
                <a:sysClr val="window" lastClr="FFFFFF"/>
              </a:solidFill>
              <a:latin typeface="Calibri" panose="020F0502020204030204"/>
              <a:ea typeface="+mn-ea"/>
              <a:cs typeface="+mn-cs"/>
            </a:rPr>
            <a:t>Fase 5</a:t>
          </a:r>
          <a:br>
            <a:rPr lang="nl-NL" dirty="0">
              <a:solidFill>
                <a:sysClr val="window" lastClr="FFFFFF"/>
              </a:solidFill>
              <a:latin typeface="Calibri" panose="020F0502020204030204"/>
              <a:ea typeface="+mn-ea"/>
              <a:cs typeface="+mn-cs"/>
            </a:rPr>
          </a:br>
          <a:r>
            <a:rPr lang="nl-NL" dirty="0">
              <a:solidFill>
                <a:sysClr val="window" lastClr="FFFFFF"/>
              </a:solidFill>
              <a:latin typeface="Calibri" panose="020F0502020204030204"/>
              <a:ea typeface="+mn-ea"/>
              <a:cs typeface="+mn-cs"/>
            </a:rPr>
            <a:t>Delen resultaten &amp; producten.</a:t>
          </a:r>
          <a:br>
            <a:rPr lang="nl-NL" dirty="0">
              <a:solidFill>
                <a:sysClr val="window" lastClr="FFFFFF"/>
              </a:solidFill>
              <a:latin typeface="Calibri" panose="020F0502020204030204"/>
              <a:ea typeface="+mn-ea"/>
              <a:cs typeface="+mn-cs"/>
            </a:rPr>
          </a:br>
          <a:r>
            <a:rPr lang="nl-NL" dirty="0">
              <a:solidFill>
                <a:sysClr val="window" lastClr="FFFFFF"/>
              </a:solidFill>
              <a:latin typeface="Calibri" panose="020F0502020204030204"/>
              <a:ea typeface="+mn-ea"/>
              <a:cs typeface="+mn-cs"/>
            </a:rPr>
            <a:t>Valuatie onderzoek</a:t>
          </a:r>
          <a:br>
            <a:rPr lang="nl-NL" dirty="0">
              <a:solidFill>
                <a:sysClr val="window" lastClr="FFFFFF"/>
              </a:solidFill>
              <a:latin typeface="Calibri" panose="020F0502020204030204"/>
              <a:ea typeface="+mn-ea"/>
              <a:cs typeface="+mn-cs"/>
            </a:rPr>
          </a:br>
          <a:r>
            <a:rPr lang="nl-NL" dirty="0">
              <a:solidFill>
                <a:sysClr val="window" lastClr="FFFFFF"/>
              </a:solidFill>
              <a:latin typeface="Calibri" panose="020F0502020204030204"/>
              <a:ea typeface="+mn-ea"/>
              <a:cs typeface="+mn-cs"/>
            </a:rPr>
            <a:t>oktober '24 - dec'24</a:t>
          </a:r>
        </a:p>
      </dgm:t>
    </dgm:pt>
    <dgm:pt modelId="{237E6F96-7E40-0A49-BA99-F5AF8529D421}" type="parTrans" cxnId="{61BDD566-ADD4-9B47-B82A-136583D44FDD}">
      <dgm:prSet/>
      <dgm:spPr/>
      <dgm:t>
        <a:bodyPr/>
        <a:lstStyle/>
        <a:p>
          <a:endParaRPr lang="nl-NL"/>
        </a:p>
      </dgm:t>
    </dgm:pt>
    <dgm:pt modelId="{B2364727-E65E-6A4B-A38F-DBE585367A85}" type="sibTrans" cxnId="{61BDD566-ADD4-9B47-B82A-136583D44FDD}">
      <dgm:prSet/>
      <dgm:spPr/>
      <dgm:t>
        <a:bodyPr/>
        <a:lstStyle/>
        <a:p>
          <a:endParaRPr lang="nl-NL"/>
        </a:p>
      </dgm:t>
    </dgm:pt>
    <dgm:pt modelId="{65AEEDB9-2433-C541-AED7-609F605E89CB}">
      <dgm:prSet phldrT="[Tekst]"/>
      <dgm:spPr>
        <a:xfrm>
          <a:off x="1064550" y="64199"/>
          <a:ext cx="1261742" cy="504696"/>
        </a:xfrm>
        <a:prstGeom prst="chevron">
          <a:avLst/>
        </a:prstGeom>
        <a:solidFill>
          <a:srgbClr val="ED7D31">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nl-NL" dirty="0">
              <a:solidFill>
                <a:sysClr val="window" lastClr="FFFFFF"/>
              </a:solidFill>
              <a:latin typeface="Calibri" panose="020F0502020204030204"/>
              <a:ea typeface="+mn-ea"/>
              <a:cs typeface="+mn-cs"/>
            </a:rPr>
            <a:t>Fase 2</a:t>
          </a:r>
          <a:br>
            <a:rPr lang="nl-NL" dirty="0">
              <a:solidFill>
                <a:sysClr val="window" lastClr="FFFFFF"/>
              </a:solidFill>
              <a:latin typeface="Calibri" panose="020F0502020204030204"/>
              <a:ea typeface="+mn-ea"/>
              <a:cs typeface="+mn-cs"/>
            </a:rPr>
          </a:br>
          <a:r>
            <a:rPr lang="nl-NL" dirty="0">
              <a:solidFill>
                <a:sysClr val="window" lastClr="FFFFFF"/>
              </a:solidFill>
              <a:latin typeface="Calibri" panose="020F0502020204030204"/>
              <a:ea typeface="+mn-ea"/>
              <a:cs typeface="+mn-cs"/>
            </a:rPr>
            <a:t>Behoeftepeiling korte en lange termijn doelen </a:t>
          </a:r>
          <a:r>
            <a:rPr lang="nl-NL" dirty="0" err="1">
              <a:solidFill>
                <a:sysClr val="window" lastClr="FFFFFF"/>
              </a:solidFill>
              <a:latin typeface="Calibri" panose="020F0502020204030204"/>
              <a:ea typeface="+mn-ea"/>
              <a:cs typeface="+mn-cs"/>
            </a:rPr>
            <a:t>clienten</a:t>
          </a:r>
          <a:r>
            <a:rPr lang="nl-NL" dirty="0">
              <a:solidFill>
                <a:sysClr val="window" lastClr="FFFFFF"/>
              </a:solidFill>
              <a:latin typeface="Calibri" panose="020F0502020204030204"/>
              <a:ea typeface="+mn-ea"/>
              <a:cs typeface="+mn-cs"/>
            </a:rPr>
            <a:t> </a:t>
          </a:r>
        </a:p>
        <a:p>
          <a:pPr>
            <a:buNone/>
          </a:pPr>
          <a:r>
            <a:rPr lang="nl-NL" dirty="0">
              <a:solidFill>
                <a:sysClr val="window" lastClr="FFFFFF"/>
              </a:solidFill>
              <a:latin typeface="Calibri" panose="020F0502020204030204"/>
              <a:ea typeface="+mn-ea"/>
              <a:cs typeface="+mn-cs"/>
            </a:rPr>
            <a:t>nov '23 - juli '24</a:t>
          </a:r>
          <a:br>
            <a:rPr lang="nl-NL" dirty="0">
              <a:solidFill>
                <a:sysClr val="window" lastClr="FFFFFF"/>
              </a:solidFill>
              <a:latin typeface="Calibri" panose="020F0502020204030204"/>
              <a:ea typeface="+mn-ea"/>
              <a:cs typeface="+mn-cs"/>
            </a:rPr>
          </a:br>
          <a:endParaRPr lang="nl-NL" dirty="0">
            <a:solidFill>
              <a:sysClr val="window" lastClr="FFFFFF"/>
            </a:solidFill>
            <a:latin typeface="Calibri" panose="020F0502020204030204"/>
            <a:ea typeface="+mn-ea"/>
            <a:cs typeface="+mn-cs"/>
          </a:endParaRPr>
        </a:p>
      </dgm:t>
    </dgm:pt>
    <dgm:pt modelId="{2CE646DD-2DBB-0C46-A15A-925035FCCF97}" type="parTrans" cxnId="{E5D888AE-51A8-9249-9990-DDC12DE9BD90}">
      <dgm:prSet/>
      <dgm:spPr/>
      <dgm:t>
        <a:bodyPr/>
        <a:lstStyle/>
        <a:p>
          <a:endParaRPr lang="nl-NL"/>
        </a:p>
      </dgm:t>
    </dgm:pt>
    <dgm:pt modelId="{6EC5894B-0FA6-3E45-8FBF-75BA4E7CD7F4}" type="sibTrans" cxnId="{E5D888AE-51A8-9249-9990-DDC12DE9BD90}">
      <dgm:prSet/>
      <dgm:spPr/>
      <dgm:t>
        <a:bodyPr/>
        <a:lstStyle/>
        <a:p>
          <a:endParaRPr lang="nl-NL"/>
        </a:p>
      </dgm:t>
    </dgm:pt>
    <dgm:pt modelId="{16EF9534-A421-5D41-B0BB-4B10FE32C65F}">
      <dgm:prSet phldrT="[Tekst]"/>
      <dgm:spPr>
        <a:xfrm>
          <a:off x="2200118" y="64199"/>
          <a:ext cx="1261742" cy="504696"/>
        </a:xfrm>
        <a:prstGeom prst="chevron">
          <a:avLst/>
        </a:prstGeom>
        <a:solidFill>
          <a:srgbClr val="ED7D31">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nl-NL" dirty="0">
              <a:solidFill>
                <a:sysClr val="window" lastClr="FFFFFF"/>
              </a:solidFill>
              <a:latin typeface="Calibri" panose="020F0502020204030204"/>
              <a:ea typeface="+mn-ea"/>
              <a:cs typeface="+mn-cs"/>
            </a:rPr>
            <a:t>Fase 3</a:t>
          </a:r>
          <a:br>
            <a:rPr lang="nl-NL" dirty="0">
              <a:solidFill>
                <a:sysClr val="window" lastClr="FFFFFF"/>
              </a:solidFill>
              <a:latin typeface="Calibri" panose="020F0502020204030204"/>
              <a:ea typeface="+mn-ea"/>
              <a:cs typeface="+mn-cs"/>
            </a:rPr>
          </a:br>
          <a:r>
            <a:rPr lang="nl-NL" dirty="0">
              <a:solidFill>
                <a:sysClr val="window" lastClr="FFFFFF"/>
              </a:solidFill>
              <a:latin typeface="Calibri" panose="020F0502020204030204"/>
              <a:ea typeface="+mn-ea"/>
              <a:cs typeface="+mn-cs"/>
            </a:rPr>
            <a:t>Houden van 27 interviews </a:t>
          </a:r>
          <a:r>
            <a:rPr lang="nl-NL" dirty="0" err="1">
              <a:solidFill>
                <a:sysClr val="window" lastClr="FFFFFF"/>
              </a:solidFill>
              <a:latin typeface="Calibri" panose="020F0502020204030204"/>
              <a:ea typeface="+mn-ea"/>
              <a:cs typeface="+mn-cs"/>
            </a:rPr>
            <a:t>clienten</a:t>
          </a:r>
          <a:r>
            <a:rPr lang="nl-NL" dirty="0">
              <a:solidFill>
                <a:sysClr val="window" lastClr="FFFFFF"/>
              </a:solidFill>
              <a:latin typeface="Calibri" panose="020F0502020204030204"/>
              <a:ea typeface="+mn-ea"/>
              <a:cs typeface="+mn-cs"/>
            </a:rPr>
            <a:t> BT Lister, LdH en de </a:t>
          </a:r>
          <a:r>
            <a:rPr lang="nl-NL" dirty="0" err="1">
              <a:solidFill>
                <a:sysClr val="window" lastClr="FFFFFF"/>
              </a:solidFill>
              <a:latin typeface="Calibri" panose="020F0502020204030204"/>
              <a:ea typeface="+mn-ea"/>
              <a:cs typeface="+mn-cs"/>
            </a:rPr>
            <a:t>Tussenvoorzieninh</a:t>
          </a:r>
          <a:br>
            <a:rPr lang="nl-NL" dirty="0">
              <a:solidFill>
                <a:sysClr val="window" lastClr="FFFFFF"/>
              </a:solidFill>
              <a:latin typeface="Calibri" panose="020F0502020204030204"/>
              <a:ea typeface="+mn-ea"/>
              <a:cs typeface="+mn-cs"/>
            </a:rPr>
          </a:br>
          <a:r>
            <a:rPr lang="nl-NL" dirty="0">
              <a:solidFill>
                <a:sysClr val="window" lastClr="FFFFFF"/>
              </a:solidFill>
              <a:latin typeface="Calibri" panose="020F0502020204030204"/>
              <a:ea typeface="+mn-ea"/>
              <a:cs typeface="+mn-cs"/>
            </a:rPr>
            <a:t>jan '24 - juli '24</a:t>
          </a:r>
        </a:p>
      </dgm:t>
    </dgm:pt>
    <dgm:pt modelId="{83439C4E-2E4F-8543-AC63-DDE8F1DCB0C8}" type="parTrans" cxnId="{26369327-1C7E-7640-B1F1-D239519D249F}">
      <dgm:prSet/>
      <dgm:spPr/>
      <dgm:t>
        <a:bodyPr/>
        <a:lstStyle/>
        <a:p>
          <a:endParaRPr lang="nl-NL"/>
        </a:p>
      </dgm:t>
    </dgm:pt>
    <dgm:pt modelId="{EEDDF289-D7EE-6841-BC7D-F8EB40E3C644}" type="sibTrans" cxnId="{26369327-1C7E-7640-B1F1-D239519D249F}">
      <dgm:prSet/>
      <dgm:spPr/>
      <dgm:t>
        <a:bodyPr/>
        <a:lstStyle/>
        <a:p>
          <a:endParaRPr lang="nl-NL"/>
        </a:p>
      </dgm:t>
    </dgm:pt>
    <dgm:pt modelId="{7B8E338C-895B-2546-894C-674E7F74BE04}">
      <dgm:prSet phldrT="[Tekst]"/>
      <dgm:spPr>
        <a:xfrm>
          <a:off x="3335686" y="64199"/>
          <a:ext cx="1261742" cy="504696"/>
        </a:xfrm>
        <a:prstGeom prst="chevron">
          <a:avLst/>
        </a:prstGeom>
        <a:solidFill>
          <a:srgbClr val="ED7D31">
            <a:hueOff val="0"/>
            <a:satOff val="0"/>
            <a:lumOff val="0"/>
            <a:alphaOff val="0"/>
          </a:srgbClr>
        </a:solidFill>
        <a:ln w="12700" cap="flat" cmpd="sng" algn="ctr">
          <a:solidFill>
            <a:sysClr val="window" lastClr="FFFFFF">
              <a:hueOff val="0"/>
              <a:satOff val="0"/>
              <a:lumOff val="0"/>
              <a:alphaOff val="0"/>
            </a:sysClr>
          </a:solidFill>
          <a:prstDash val="solid"/>
          <a:miter lim="800000"/>
        </a:ln>
        <a:effectLst/>
      </dgm:spPr>
      <dgm:t>
        <a:bodyPr/>
        <a:lstStyle/>
        <a:p>
          <a:pPr>
            <a:buNone/>
          </a:pPr>
          <a:r>
            <a:rPr lang="nl-NL">
              <a:solidFill>
                <a:sysClr val="window" lastClr="FFFFFF"/>
              </a:solidFill>
              <a:latin typeface="Calibri" panose="020F0502020204030204"/>
              <a:ea typeface="+mn-ea"/>
              <a:cs typeface="+mn-cs"/>
            </a:rPr>
            <a:t>Fase 4</a:t>
          </a:r>
          <a:br>
            <a:rPr lang="nl-NL">
              <a:solidFill>
                <a:sysClr val="window" lastClr="FFFFFF"/>
              </a:solidFill>
              <a:latin typeface="Calibri" panose="020F0502020204030204"/>
              <a:ea typeface="+mn-ea"/>
              <a:cs typeface="+mn-cs"/>
            </a:rPr>
          </a:br>
          <a:r>
            <a:rPr lang="nl-NL">
              <a:solidFill>
                <a:sysClr val="window" lastClr="FFFFFF"/>
              </a:solidFill>
              <a:latin typeface="Calibri" panose="020F0502020204030204"/>
              <a:ea typeface="+mn-ea"/>
              <a:cs typeface="+mn-cs"/>
            </a:rPr>
            <a:t>analyse interviews en opstellen leeragenda </a:t>
          </a:r>
          <a:br>
            <a:rPr lang="nl-NL">
              <a:solidFill>
                <a:sysClr val="window" lastClr="FFFFFF"/>
              </a:solidFill>
              <a:latin typeface="Calibri" panose="020F0502020204030204"/>
              <a:ea typeface="+mn-ea"/>
              <a:cs typeface="+mn-cs"/>
            </a:rPr>
          </a:br>
          <a:r>
            <a:rPr lang="nl-NL">
              <a:solidFill>
                <a:sysClr val="window" lastClr="FFFFFF"/>
              </a:solidFill>
              <a:latin typeface="Calibri" panose="020F0502020204030204"/>
              <a:ea typeface="+mn-ea"/>
              <a:cs typeface="+mn-cs"/>
            </a:rPr>
            <a:t>aug '24 - nov '24</a:t>
          </a:r>
        </a:p>
      </dgm:t>
    </dgm:pt>
    <dgm:pt modelId="{1BBB9C52-9731-C64F-8B8A-F78C4178615C}" type="parTrans" cxnId="{A72FB2ED-6366-BF46-89CE-3795DC22D3F7}">
      <dgm:prSet/>
      <dgm:spPr/>
      <dgm:t>
        <a:bodyPr/>
        <a:lstStyle/>
        <a:p>
          <a:endParaRPr lang="nl-NL"/>
        </a:p>
      </dgm:t>
    </dgm:pt>
    <dgm:pt modelId="{868A9EA3-21E4-9C49-BC2A-D8F76FAF0B13}" type="sibTrans" cxnId="{A72FB2ED-6366-BF46-89CE-3795DC22D3F7}">
      <dgm:prSet/>
      <dgm:spPr/>
      <dgm:t>
        <a:bodyPr/>
        <a:lstStyle/>
        <a:p>
          <a:endParaRPr lang="nl-NL"/>
        </a:p>
      </dgm:t>
    </dgm:pt>
    <dgm:pt modelId="{592F8226-1851-D44C-AA6A-957851C6CF38}" type="pres">
      <dgm:prSet presAssocID="{5C9E61BC-1161-D848-B784-BAED3AA4E336}" presName="Name0" presStyleCnt="0">
        <dgm:presLayoutVars>
          <dgm:dir/>
          <dgm:animLvl val="lvl"/>
          <dgm:resizeHandles val="exact"/>
        </dgm:presLayoutVars>
      </dgm:prSet>
      <dgm:spPr/>
    </dgm:pt>
    <dgm:pt modelId="{368E82C1-D286-2844-A341-81DB55CE1AF7}" type="pres">
      <dgm:prSet presAssocID="{F1E76F79-6F1E-AB4C-B4C2-0F7DA1D4E2B2}" presName="parTxOnly" presStyleLbl="node1" presStyleIdx="0" presStyleCnt="5" custScaleX="94137" custScaleY="183457" custLinFactNeighborX="10054" custLinFactNeighborY="19501">
        <dgm:presLayoutVars>
          <dgm:chMax val="0"/>
          <dgm:chPref val="0"/>
          <dgm:bulletEnabled val="1"/>
        </dgm:presLayoutVars>
      </dgm:prSet>
      <dgm:spPr/>
    </dgm:pt>
    <dgm:pt modelId="{307F52CE-812F-FE4F-84B8-060A8B4D8E98}" type="pres">
      <dgm:prSet presAssocID="{48895E1A-40CC-FB41-B278-7F82F5F092AD}" presName="parTxOnlySpace" presStyleCnt="0"/>
      <dgm:spPr/>
    </dgm:pt>
    <dgm:pt modelId="{24C69E60-DBEA-4E42-A26C-2BD625B063C9}" type="pres">
      <dgm:prSet presAssocID="{65AEEDB9-2433-C541-AED7-609F605E89CB}" presName="parTxOnly" presStyleLbl="node1" presStyleIdx="1" presStyleCnt="5" custScaleY="171274">
        <dgm:presLayoutVars>
          <dgm:chMax val="0"/>
          <dgm:chPref val="0"/>
          <dgm:bulletEnabled val="1"/>
        </dgm:presLayoutVars>
      </dgm:prSet>
      <dgm:spPr/>
    </dgm:pt>
    <dgm:pt modelId="{31117CEA-767B-A24E-A1F9-AD4A977C94EF}" type="pres">
      <dgm:prSet presAssocID="{6EC5894B-0FA6-3E45-8FBF-75BA4E7CD7F4}" presName="parTxOnlySpace" presStyleCnt="0"/>
      <dgm:spPr/>
    </dgm:pt>
    <dgm:pt modelId="{81FA3176-B480-8143-A229-1ECF33D24E78}" type="pres">
      <dgm:prSet presAssocID="{16EF9534-A421-5D41-B0BB-4B10FE32C65F}" presName="parTxOnly" presStyleLbl="node1" presStyleIdx="2" presStyleCnt="5" custScaleY="183457" custLinFactNeighborX="-17186" custLinFactNeighborY="18197">
        <dgm:presLayoutVars>
          <dgm:chMax val="0"/>
          <dgm:chPref val="0"/>
          <dgm:bulletEnabled val="1"/>
        </dgm:presLayoutVars>
      </dgm:prSet>
      <dgm:spPr/>
    </dgm:pt>
    <dgm:pt modelId="{29AC4BA5-A4A7-7D4D-A631-7856230D636A}" type="pres">
      <dgm:prSet presAssocID="{EEDDF289-D7EE-6841-BC7D-F8EB40E3C644}" presName="parTxOnlySpace" presStyleCnt="0"/>
      <dgm:spPr/>
    </dgm:pt>
    <dgm:pt modelId="{98375B50-143E-504E-9028-303C7CBF0E17}" type="pres">
      <dgm:prSet presAssocID="{7B8E338C-895B-2546-894C-674E7F74BE04}" presName="parTxOnly" presStyleLbl="node1" presStyleIdx="3" presStyleCnt="5" custScaleY="177720">
        <dgm:presLayoutVars>
          <dgm:chMax val="0"/>
          <dgm:chPref val="0"/>
          <dgm:bulletEnabled val="1"/>
        </dgm:presLayoutVars>
      </dgm:prSet>
      <dgm:spPr/>
    </dgm:pt>
    <dgm:pt modelId="{E146BF4D-4996-DF4A-8410-FC0507D863E2}" type="pres">
      <dgm:prSet presAssocID="{868A9EA3-21E4-9C49-BC2A-D8F76FAF0B13}" presName="parTxOnlySpace" presStyleCnt="0"/>
      <dgm:spPr/>
    </dgm:pt>
    <dgm:pt modelId="{DC87829E-D8B1-FA41-8043-849AC716564B}" type="pres">
      <dgm:prSet presAssocID="{BD35CE13-D4A4-894A-9C07-D2CC5797EAC1}" presName="parTxOnly" presStyleLbl="node1" presStyleIdx="4" presStyleCnt="5" custScaleY="183457">
        <dgm:presLayoutVars>
          <dgm:chMax val="0"/>
          <dgm:chPref val="0"/>
          <dgm:bulletEnabled val="1"/>
        </dgm:presLayoutVars>
      </dgm:prSet>
      <dgm:spPr/>
    </dgm:pt>
  </dgm:ptLst>
  <dgm:cxnLst>
    <dgm:cxn modelId="{1BEC4702-8F64-C945-9CF6-71648CC074D2}" type="presOf" srcId="{7B8E338C-895B-2546-894C-674E7F74BE04}" destId="{98375B50-143E-504E-9028-303C7CBF0E17}" srcOrd="0" destOrd="0" presId="urn:microsoft.com/office/officeart/2005/8/layout/chevron1"/>
    <dgm:cxn modelId="{26369327-1C7E-7640-B1F1-D239519D249F}" srcId="{5C9E61BC-1161-D848-B784-BAED3AA4E336}" destId="{16EF9534-A421-5D41-B0BB-4B10FE32C65F}" srcOrd="2" destOrd="0" parTransId="{83439C4E-2E4F-8543-AC63-DDE8F1DCB0C8}" sibTransId="{EEDDF289-D7EE-6841-BC7D-F8EB40E3C644}"/>
    <dgm:cxn modelId="{F6045333-28B9-D243-92BE-C037301CB5A7}" type="presOf" srcId="{BD35CE13-D4A4-894A-9C07-D2CC5797EAC1}" destId="{DC87829E-D8B1-FA41-8043-849AC716564B}" srcOrd="0" destOrd="0" presId="urn:microsoft.com/office/officeart/2005/8/layout/chevron1"/>
    <dgm:cxn modelId="{F2515362-1BF8-6446-B974-97A39EF223FD}" srcId="{5C9E61BC-1161-D848-B784-BAED3AA4E336}" destId="{F1E76F79-6F1E-AB4C-B4C2-0F7DA1D4E2B2}" srcOrd="0" destOrd="0" parTransId="{4AB3D919-008C-3244-AF8E-F8ED9A6B5BCA}" sibTransId="{48895E1A-40CC-FB41-B278-7F82F5F092AD}"/>
    <dgm:cxn modelId="{61BDD566-ADD4-9B47-B82A-136583D44FDD}" srcId="{5C9E61BC-1161-D848-B784-BAED3AA4E336}" destId="{BD35CE13-D4A4-894A-9C07-D2CC5797EAC1}" srcOrd="4" destOrd="0" parTransId="{237E6F96-7E40-0A49-BA99-F5AF8529D421}" sibTransId="{B2364727-E65E-6A4B-A38F-DBE585367A85}"/>
    <dgm:cxn modelId="{F4ACBBA7-A8AF-5F4D-8B07-6AF7E922DE4D}" type="presOf" srcId="{5C9E61BC-1161-D848-B784-BAED3AA4E336}" destId="{592F8226-1851-D44C-AA6A-957851C6CF38}" srcOrd="0" destOrd="0" presId="urn:microsoft.com/office/officeart/2005/8/layout/chevron1"/>
    <dgm:cxn modelId="{E5D888AE-51A8-9249-9990-DDC12DE9BD90}" srcId="{5C9E61BC-1161-D848-B784-BAED3AA4E336}" destId="{65AEEDB9-2433-C541-AED7-609F605E89CB}" srcOrd="1" destOrd="0" parTransId="{2CE646DD-2DBB-0C46-A15A-925035FCCF97}" sibTransId="{6EC5894B-0FA6-3E45-8FBF-75BA4E7CD7F4}"/>
    <dgm:cxn modelId="{3025F1B4-989F-B840-8850-CE5D64EE0F17}" type="presOf" srcId="{65AEEDB9-2433-C541-AED7-609F605E89CB}" destId="{24C69E60-DBEA-4E42-A26C-2BD625B063C9}" srcOrd="0" destOrd="0" presId="urn:microsoft.com/office/officeart/2005/8/layout/chevron1"/>
    <dgm:cxn modelId="{DA0BF9C7-1701-E344-9CD7-269CFD4623E6}" type="presOf" srcId="{F1E76F79-6F1E-AB4C-B4C2-0F7DA1D4E2B2}" destId="{368E82C1-D286-2844-A341-81DB55CE1AF7}" srcOrd="0" destOrd="0" presId="urn:microsoft.com/office/officeart/2005/8/layout/chevron1"/>
    <dgm:cxn modelId="{A72FB2ED-6366-BF46-89CE-3795DC22D3F7}" srcId="{5C9E61BC-1161-D848-B784-BAED3AA4E336}" destId="{7B8E338C-895B-2546-894C-674E7F74BE04}" srcOrd="3" destOrd="0" parTransId="{1BBB9C52-9731-C64F-8B8A-F78C4178615C}" sibTransId="{868A9EA3-21E4-9C49-BC2A-D8F76FAF0B13}"/>
    <dgm:cxn modelId="{4FDF3BFF-3EEB-634E-8652-F94C0570BB27}" type="presOf" srcId="{16EF9534-A421-5D41-B0BB-4B10FE32C65F}" destId="{81FA3176-B480-8143-A229-1ECF33D24E78}" srcOrd="0" destOrd="0" presId="urn:microsoft.com/office/officeart/2005/8/layout/chevron1"/>
    <dgm:cxn modelId="{7F70E5A8-1BDD-774A-90A9-E50D97355853}" type="presParOf" srcId="{592F8226-1851-D44C-AA6A-957851C6CF38}" destId="{368E82C1-D286-2844-A341-81DB55CE1AF7}" srcOrd="0" destOrd="0" presId="urn:microsoft.com/office/officeart/2005/8/layout/chevron1"/>
    <dgm:cxn modelId="{FD1FE5FE-4432-EA45-A270-CE2459BA34C0}" type="presParOf" srcId="{592F8226-1851-D44C-AA6A-957851C6CF38}" destId="{307F52CE-812F-FE4F-84B8-060A8B4D8E98}" srcOrd="1" destOrd="0" presId="urn:microsoft.com/office/officeart/2005/8/layout/chevron1"/>
    <dgm:cxn modelId="{555B5C5B-727D-4B4F-90EE-53605F0205B1}" type="presParOf" srcId="{592F8226-1851-D44C-AA6A-957851C6CF38}" destId="{24C69E60-DBEA-4E42-A26C-2BD625B063C9}" srcOrd="2" destOrd="0" presId="urn:microsoft.com/office/officeart/2005/8/layout/chevron1"/>
    <dgm:cxn modelId="{80AFA41F-8BE4-934B-8ACF-D7ED6429D72D}" type="presParOf" srcId="{592F8226-1851-D44C-AA6A-957851C6CF38}" destId="{31117CEA-767B-A24E-A1F9-AD4A977C94EF}" srcOrd="3" destOrd="0" presId="urn:microsoft.com/office/officeart/2005/8/layout/chevron1"/>
    <dgm:cxn modelId="{460D529B-18BE-154C-9117-1660F9700018}" type="presParOf" srcId="{592F8226-1851-D44C-AA6A-957851C6CF38}" destId="{81FA3176-B480-8143-A229-1ECF33D24E78}" srcOrd="4" destOrd="0" presId="urn:microsoft.com/office/officeart/2005/8/layout/chevron1"/>
    <dgm:cxn modelId="{4C992254-A17A-6A4A-A576-2054447714DC}" type="presParOf" srcId="{592F8226-1851-D44C-AA6A-957851C6CF38}" destId="{29AC4BA5-A4A7-7D4D-A631-7856230D636A}" srcOrd="5" destOrd="0" presId="urn:microsoft.com/office/officeart/2005/8/layout/chevron1"/>
    <dgm:cxn modelId="{038F1335-4ADF-E847-A224-03A438C38F7E}" type="presParOf" srcId="{592F8226-1851-D44C-AA6A-957851C6CF38}" destId="{98375B50-143E-504E-9028-303C7CBF0E17}" srcOrd="6" destOrd="0" presId="urn:microsoft.com/office/officeart/2005/8/layout/chevron1"/>
    <dgm:cxn modelId="{233C6A22-3AD0-A949-A2D5-3E90F5A68177}" type="presParOf" srcId="{592F8226-1851-D44C-AA6A-957851C6CF38}" destId="{E146BF4D-4996-DF4A-8410-FC0507D863E2}" srcOrd="7" destOrd="0" presId="urn:microsoft.com/office/officeart/2005/8/layout/chevron1"/>
    <dgm:cxn modelId="{68E631ED-C76E-464A-B355-0E4C8F0D23F7}" type="presParOf" srcId="{592F8226-1851-D44C-AA6A-957851C6CF38}" destId="{DC87829E-D8B1-FA41-8043-849AC716564B}" srcOrd="8"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0EAA75-4834-9D41-BBEA-9FBAF697BBCA}">
      <dsp:nvSpPr>
        <dsp:cNvPr id="0" name=""/>
        <dsp:cNvSpPr/>
      </dsp:nvSpPr>
      <dsp:spPr>
        <a:xfrm>
          <a:off x="0" y="25294"/>
          <a:ext cx="8070343" cy="50368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nl-NL" sz="2100" b="1" kern="1200"/>
            <a:t>Organiseren en ondersteunen van empowerment en eigen regie</a:t>
          </a:r>
          <a:endParaRPr lang="en-US" sz="2100" kern="1200"/>
        </a:p>
      </dsp:txBody>
      <dsp:txXfrm>
        <a:off x="24588" y="49882"/>
        <a:ext cx="8021167" cy="454509"/>
      </dsp:txXfrm>
    </dsp:sp>
    <dsp:sp modelId="{4154ED1F-A59A-7F41-9614-88B8815F718E}">
      <dsp:nvSpPr>
        <dsp:cNvPr id="0" name=""/>
        <dsp:cNvSpPr/>
      </dsp:nvSpPr>
      <dsp:spPr>
        <a:xfrm>
          <a:off x="0" y="589459"/>
          <a:ext cx="8070343" cy="50368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nl-NL" sz="2100" b="1" kern="1200"/>
            <a:t>Versterken competenties sociale professionals</a:t>
          </a:r>
          <a:endParaRPr lang="en-US" sz="2100" kern="1200"/>
        </a:p>
      </dsp:txBody>
      <dsp:txXfrm>
        <a:off x="24588" y="614047"/>
        <a:ext cx="8021167" cy="454509"/>
      </dsp:txXfrm>
    </dsp:sp>
    <dsp:sp modelId="{8A41564D-9805-BF42-8E64-158F6162115E}">
      <dsp:nvSpPr>
        <dsp:cNvPr id="0" name=""/>
        <dsp:cNvSpPr/>
      </dsp:nvSpPr>
      <dsp:spPr>
        <a:xfrm>
          <a:off x="0" y="1153624"/>
          <a:ext cx="8070343" cy="50368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nl-NL" sz="2100" b="1" kern="1200"/>
            <a:t>Ophalen en delen van het andere verhaal</a:t>
          </a:r>
          <a:endParaRPr lang="en-US" sz="2100" kern="1200"/>
        </a:p>
      </dsp:txBody>
      <dsp:txXfrm>
        <a:off x="24588" y="1178212"/>
        <a:ext cx="8021167" cy="454509"/>
      </dsp:txXfrm>
    </dsp:sp>
    <dsp:sp modelId="{8720C471-972F-EF4B-B93B-7E4BA645EADC}">
      <dsp:nvSpPr>
        <dsp:cNvPr id="0" name=""/>
        <dsp:cNvSpPr/>
      </dsp:nvSpPr>
      <dsp:spPr>
        <a:xfrm>
          <a:off x="0" y="1717789"/>
          <a:ext cx="8070343" cy="503685"/>
        </a:xfrm>
        <a:prstGeom prst="round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nl-NL" sz="2100" b="1" kern="1200"/>
            <a:t>Onderzoek en beleidsbeïnvloeding tegelijkertijd</a:t>
          </a:r>
          <a:endParaRPr lang="en-US" sz="2100" kern="1200"/>
        </a:p>
      </dsp:txBody>
      <dsp:txXfrm>
        <a:off x="24588" y="1742377"/>
        <a:ext cx="8021167" cy="4545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6EB701-4EE8-4A51-8381-FC51F5EFEBAA}">
      <dsp:nvSpPr>
        <dsp:cNvPr id="0" name=""/>
        <dsp:cNvSpPr/>
      </dsp:nvSpPr>
      <dsp:spPr>
        <a:xfrm>
          <a:off x="2996319" y="340037"/>
          <a:ext cx="770449" cy="770449"/>
        </a:xfrm>
        <a:prstGeom prst="rect">
          <a:avLst/>
        </a:prstGeom>
        <a:blipFill rotWithShape="1">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F3575A40-1CF4-4474-9E86-579DC1A34E20}">
      <dsp:nvSpPr>
        <dsp:cNvPr id="0" name=""/>
        <dsp:cNvSpPr/>
      </dsp:nvSpPr>
      <dsp:spPr>
        <a:xfrm>
          <a:off x="2525489" y="1525110"/>
          <a:ext cx="1712109" cy="1578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nl-NL" sz="1300" b="1" u="sng" kern="1200" dirty="0"/>
            <a:t>A</a:t>
          </a:r>
          <a:r>
            <a:rPr lang="nl-NL" sz="1300" b="1" kern="1200" dirty="0"/>
            <a:t>. Het faciliteren en ondersteunen van empowerment, eigen regie en zeggenschap op individueel niveau in Beschermd Thuis</a:t>
          </a:r>
          <a:r>
            <a:rPr lang="nl-NL" sz="1300" kern="1200" dirty="0"/>
            <a:t> </a:t>
          </a:r>
          <a:endParaRPr lang="en-US" sz="1300" kern="1200" dirty="0"/>
        </a:p>
      </dsp:txBody>
      <dsp:txXfrm>
        <a:off x="2525489" y="1525110"/>
        <a:ext cx="1712109" cy="1578957"/>
      </dsp:txXfrm>
    </dsp:sp>
    <dsp:sp modelId="{7D034F3D-0F8D-41EA-BEC8-9560EA1F3480}">
      <dsp:nvSpPr>
        <dsp:cNvPr id="0" name=""/>
        <dsp:cNvSpPr/>
      </dsp:nvSpPr>
      <dsp:spPr>
        <a:xfrm>
          <a:off x="5008048" y="375923"/>
          <a:ext cx="770449" cy="77044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417A418-4254-4386-84C8-375082FBFFF5}">
      <dsp:nvSpPr>
        <dsp:cNvPr id="0" name=""/>
        <dsp:cNvSpPr/>
      </dsp:nvSpPr>
      <dsp:spPr>
        <a:xfrm>
          <a:off x="4537218" y="1632767"/>
          <a:ext cx="1712109" cy="14354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nl-NL" sz="1300" b="1" kern="1200" dirty="0"/>
            <a:t>B. De sociale professional werkt ‘stress-sensitief’, wat ertoe leidt dat mensen zich minder gestigmatiseerd voelen en het geloof in eigen kunnen duurzaam vergroot wordt.</a:t>
          </a:r>
          <a:br>
            <a:rPr lang="nl-NL" sz="1300" kern="1200" dirty="0"/>
          </a:br>
          <a:endParaRPr lang="en-US" sz="1300" kern="1200" dirty="0"/>
        </a:p>
      </dsp:txBody>
      <dsp:txXfrm>
        <a:off x="4537218" y="1632767"/>
        <a:ext cx="1712109" cy="1435414"/>
      </dsp:txXfrm>
    </dsp:sp>
    <dsp:sp modelId="{CAF6F8AE-22E4-4784-A4D8-F02CE773C03D}">
      <dsp:nvSpPr>
        <dsp:cNvPr id="0" name=""/>
        <dsp:cNvSpPr/>
      </dsp:nvSpPr>
      <dsp:spPr>
        <a:xfrm>
          <a:off x="7019776" y="340037"/>
          <a:ext cx="770449" cy="77044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4C04057-8C81-47F3-B18E-1C13734F4DED}">
      <dsp:nvSpPr>
        <dsp:cNvPr id="0" name=""/>
        <dsp:cNvSpPr/>
      </dsp:nvSpPr>
      <dsp:spPr>
        <a:xfrm>
          <a:off x="6548946" y="1525110"/>
          <a:ext cx="1712109" cy="15789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90000"/>
            </a:lnSpc>
            <a:spcBef>
              <a:spcPct val="0"/>
            </a:spcBef>
            <a:spcAft>
              <a:spcPct val="35000"/>
            </a:spcAft>
            <a:buNone/>
          </a:pPr>
          <a:r>
            <a:rPr lang="nl-NL" sz="1300" b="1" kern="1200" dirty="0"/>
            <a:t>C. Inzicht in de sociale basis van formele en informele zorg  in Utrecht bij uitstroom uit de MO en BW,  ter vergroting van de kennis en toegang voor cliënten in Beschermd Thuis</a:t>
          </a:r>
          <a:br>
            <a:rPr lang="nl-NL" sz="1400" b="1" u="sng" kern="1200" dirty="0"/>
          </a:br>
          <a:endParaRPr lang="en-US" sz="1400" b="1" kern="1200" dirty="0"/>
        </a:p>
      </dsp:txBody>
      <dsp:txXfrm>
        <a:off x="6548946" y="1525110"/>
        <a:ext cx="1712109" cy="15789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F4C0D8-94D8-482E-8F1E-4C8F746C54BB}">
      <dsp:nvSpPr>
        <dsp:cNvPr id="0" name=""/>
        <dsp:cNvSpPr/>
      </dsp:nvSpPr>
      <dsp:spPr>
        <a:xfrm>
          <a:off x="0" y="2523"/>
          <a:ext cx="7293610" cy="149595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E9946BE-115A-4579-841D-77E4531A1EA3}">
      <dsp:nvSpPr>
        <dsp:cNvPr id="0" name=""/>
        <dsp:cNvSpPr/>
      </dsp:nvSpPr>
      <dsp:spPr>
        <a:xfrm>
          <a:off x="452527" y="339114"/>
          <a:ext cx="823581" cy="822777"/>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BBE1CB7-5A8E-4D3F-8BE0-4111AE51E248}">
      <dsp:nvSpPr>
        <dsp:cNvPr id="0" name=""/>
        <dsp:cNvSpPr/>
      </dsp:nvSpPr>
      <dsp:spPr>
        <a:xfrm>
          <a:off x="1728637" y="2523"/>
          <a:ext cx="5242919" cy="14974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477" tIns="158477" rIns="158477" bIns="158477" numCol="1" spcCol="1270" anchor="ctr" anchorCtr="0">
          <a:noAutofit/>
        </a:bodyPr>
        <a:lstStyle/>
        <a:p>
          <a:pPr marL="0" lvl="0" indent="0" algn="l" defTabSz="622300">
            <a:lnSpc>
              <a:spcPct val="90000"/>
            </a:lnSpc>
            <a:spcBef>
              <a:spcPct val="0"/>
            </a:spcBef>
            <a:spcAft>
              <a:spcPct val="35000"/>
            </a:spcAft>
            <a:buNone/>
          </a:pPr>
          <a:r>
            <a:rPr lang="nl-NL" sz="1400" b="1" kern="1200" dirty="0"/>
            <a:t>Deelname, analyse en aanbevelingen m.b.t. implementatie en disseminatie van de training MET cliënten Beschermd Thuis</a:t>
          </a:r>
          <a:br>
            <a:rPr lang="nl-NL" sz="1400" b="1" kern="1200" dirty="0"/>
          </a:br>
          <a:r>
            <a:rPr lang="nl-NL" sz="1400" b="1" kern="1200" dirty="0"/>
            <a:t>Interviews deelnemers MET training</a:t>
          </a:r>
          <a:br>
            <a:rPr lang="nl-NL" sz="1400" b="1" kern="1200" dirty="0"/>
          </a:br>
          <a:r>
            <a:rPr lang="nl-NL" sz="1400" b="1" kern="1200" dirty="0"/>
            <a:t>Interviews medewerkers Lister, de Tussenvoorziening en het Leger des Heils</a:t>
          </a:r>
          <a:endParaRPr lang="en-US" sz="1400" kern="1200" dirty="0"/>
        </a:p>
      </dsp:txBody>
      <dsp:txXfrm>
        <a:off x="1728637" y="2523"/>
        <a:ext cx="5242919" cy="1497421"/>
      </dsp:txXfrm>
    </dsp:sp>
    <dsp:sp modelId="{1EE2A789-5451-45FA-B531-0D65DDBFAE1D}">
      <dsp:nvSpPr>
        <dsp:cNvPr id="0" name=""/>
        <dsp:cNvSpPr/>
      </dsp:nvSpPr>
      <dsp:spPr>
        <a:xfrm>
          <a:off x="0" y="1772203"/>
          <a:ext cx="7293610" cy="149595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5742DF-55B8-4F45-9643-A73AEBAF954D}">
      <dsp:nvSpPr>
        <dsp:cNvPr id="0" name=""/>
        <dsp:cNvSpPr/>
      </dsp:nvSpPr>
      <dsp:spPr>
        <a:xfrm>
          <a:off x="452527" y="2108794"/>
          <a:ext cx="823581" cy="82277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1E0B68B-8515-4BEF-A47C-B9AEF29A1885}">
      <dsp:nvSpPr>
        <dsp:cNvPr id="0" name=""/>
        <dsp:cNvSpPr/>
      </dsp:nvSpPr>
      <dsp:spPr>
        <a:xfrm>
          <a:off x="1728637" y="1772203"/>
          <a:ext cx="5242919" cy="14974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477" tIns="158477" rIns="158477" bIns="158477" numCol="1" spcCol="1270" anchor="ctr" anchorCtr="0">
          <a:noAutofit/>
        </a:bodyPr>
        <a:lstStyle/>
        <a:p>
          <a:pPr marL="0" lvl="0" indent="0" algn="l" defTabSz="622300">
            <a:lnSpc>
              <a:spcPct val="90000"/>
            </a:lnSpc>
            <a:spcBef>
              <a:spcPct val="0"/>
            </a:spcBef>
            <a:spcAft>
              <a:spcPct val="35000"/>
            </a:spcAft>
            <a:buNone/>
          </a:pPr>
          <a:r>
            <a:rPr lang="nl-NL" sz="1400" b="1" kern="1200" dirty="0"/>
            <a:t>Deelname; analyse en aanbevelingen m. </a:t>
          </a:r>
          <a:r>
            <a:rPr lang="nl-NL" sz="1400" b="1" kern="1200" dirty="0" err="1"/>
            <a:t>b.t</a:t>
          </a:r>
          <a:r>
            <a:rPr lang="nl-NL" sz="1400" b="1" kern="1200" dirty="0"/>
            <a:t>. implementatie en disseminatie van de  </a:t>
          </a:r>
          <a:r>
            <a:rPr lang="nl-NL" sz="1400" b="1" kern="1200" dirty="0" err="1"/>
            <a:t>Skillslab</a:t>
          </a:r>
          <a:r>
            <a:rPr lang="nl-NL" sz="1400" b="1" kern="1200" dirty="0"/>
            <a:t> Thuis in de Wijk voor professionals</a:t>
          </a:r>
          <a:br>
            <a:rPr lang="nl-NL" sz="1400" b="1" kern="1200" dirty="0"/>
          </a:br>
          <a:r>
            <a:rPr lang="nl-NL" sz="1400" b="1" kern="1200" dirty="0"/>
            <a:t>Interviews deelnemers en ontwikkelaars </a:t>
          </a:r>
          <a:endParaRPr lang="en-US" sz="1400" kern="1200" dirty="0"/>
        </a:p>
      </dsp:txBody>
      <dsp:txXfrm>
        <a:off x="1728637" y="1772203"/>
        <a:ext cx="5242919" cy="1497421"/>
      </dsp:txXfrm>
    </dsp:sp>
    <dsp:sp modelId="{FA0384DF-5528-4CA2-A0FC-9426D31E12C8}">
      <dsp:nvSpPr>
        <dsp:cNvPr id="0" name=""/>
        <dsp:cNvSpPr/>
      </dsp:nvSpPr>
      <dsp:spPr>
        <a:xfrm>
          <a:off x="0" y="3541883"/>
          <a:ext cx="7293610" cy="149595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8BC0C1-2181-4E00-909B-6F3FBC28588B}">
      <dsp:nvSpPr>
        <dsp:cNvPr id="0" name=""/>
        <dsp:cNvSpPr/>
      </dsp:nvSpPr>
      <dsp:spPr>
        <a:xfrm>
          <a:off x="452970" y="3878474"/>
          <a:ext cx="823581" cy="822777"/>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0795"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A4598C84-2D86-4EEF-8FF6-AD4EABD03800}">
      <dsp:nvSpPr>
        <dsp:cNvPr id="0" name=""/>
        <dsp:cNvSpPr/>
      </dsp:nvSpPr>
      <dsp:spPr>
        <a:xfrm>
          <a:off x="1729522" y="3541883"/>
          <a:ext cx="5242919" cy="149742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8477" tIns="158477" rIns="158477" bIns="158477" numCol="1" spcCol="1270" anchor="ctr" anchorCtr="0">
          <a:noAutofit/>
        </a:bodyPr>
        <a:lstStyle/>
        <a:p>
          <a:pPr marL="0" lvl="0" indent="0" algn="l" defTabSz="622300">
            <a:lnSpc>
              <a:spcPct val="90000"/>
            </a:lnSpc>
            <a:spcBef>
              <a:spcPct val="0"/>
            </a:spcBef>
            <a:spcAft>
              <a:spcPct val="35000"/>
            </a:spcAft>
            <a:buNone/>
          </a:pPr>
          <a:r>
            <a:rPr lang="nl-NL" sz="1400" b="1" kern="1200" dirty="0"/>
            <a:t>Participatief onderzoek en actieleren: </a:t>
          </a:r>
          <a:br>
            <a:rPr lang="nl-NL" sz="1400" b="1" kern="1200" dirty="0"/>
          </a:br>
          <a:r>
            <a:rPr lang="nl-NL" sz="1400" b="1" kern="1200" dirty="0"/>
            <a:t>Interviews </a:t>
          </a:r>
          <a:br>
            <a:rPr lang="nl-NL" sz="1400" b="1" kern="1200" dirty="0"/>
          </a:br>
          <a:r>
            <a:rPr lang="nl-NL" sz="1400" b="1" kern="1200" dirty="0"/>
            <a:t>Cliënten en medewerkers van Lister, Tussenvoorziening &amp; het Leger des Heils</a:t>
          </a:r>
          <a:br>
            <a:rPr lang="nl-NL" sz="1400" b="1" kern="1200" dirty="0"/>
          </a:br>
          <a:r>
            <a:rPr lang="nl-NL" sz="1400" b="1" kern="1200" dirty="0"/>
            <a:t>Sociale Basis formele en informele zorg: verkenning kennis en vergroting toegang cliënten Beschermd Thuis</a:t>
          </a:r>
        </a:p>
        <a:p>
          <a:pPr marL="0" lvl="0" indent="0" algn="l" defTabSz="622300">
            <a:lnSpc>
              <a:spcPct val="90000"/>
            </a:lnSpc>
            <a:spcBef>
              <a:spcPct val="0"/>
            </a:spcBef>
            <a:spcAft>
              <a:spcPct val="35000"/>
            </a:spcAft>
            <a:buNone/>
          </a:pPr>
          <a:r>
            <a:rPr lang="nl-NL" sz="1400" b="1" kern="1200" dirty="0"/>
            <a:t>Bijwonen informele zorg initiatieven &amp; doen van interviews met  medewerkers</a:t>
          </a:r>
          <a:endParaRPr lang="en-US" sz="1400" kern="1200" dirty="0"/>
        </a:p>
      </dsp:txBody>
      <dsp:txXfrm>
        <a:off x="1729522" y="3541883"/>
        <a:ext cx="5242919" cy="149742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8E82C1-D286-2844-A341-81DB55CE1AF7}">
      <dsp:nvSpPr>
        <dsp:cNvPr id="0" name=""/>
        <dsp:cNvSpPr/>
      </dsp:nvSpPr>
      <dsp:spPr>
        <a:xfrm>
          <a:off x="22618" y="4"/>
          <a:ext cx="1717283" cy="1338677"/>
        </a:xfrm>
        <a:prstGeom prst="chevron">
          <a:avLst/>
        </a:prstGeom>
        <a:solidFill>
          <a:srgbClr val="ED7D31">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003" tIns="6668" rIns="6668" bIns="6668" numCol="1" spcCol="1270" anchor="ctr" anchorCtr="0">
          <a:noAutofit/>
        </a:bodyPr>
        <a:lstStyle/>
        <a:p>
          <a:pPr marL="0" lvl="0" indent="0" algn="ctr" defTabSz="222250">
            <a:lnSpc>
              <a:spcPct val="90000"/>
            </a:lnSpc>
            <a:spcBef>
              <a:spcPct val="0"/>
            </a:spcBef>
            <a:spcAft>
              <a:spcPct val="35000"/>
            </a:spcAft>
            <a:buNone/>
          </a:pPr>
          <a:r>
            <a:rPr lang="nl-NL" sz="500" kern="1200" dirty="0">
              <a:solidFill>
                <a:sysClr val="window" lastClr="FFFFFF"/>
              </a:solidFill>
              <a:latin typeface="Calibri" panose="020F0502020204030204"/>
              <a:ea typeface="+mn-ea"/>
              <a:cs typeface="+mn-cs"/>
            </a:rPr>
            <a:t>Fase 1</a:t>
          </a:r>
          <a:br>
            <a:rPr lang="nl-NL" sz="500" kern="1200" dirty="0">
              <a:solidFill>
                <a:sysClr val="window" lastClr="FFFFFF"/>
              </a:solidFill>
              <a:latin typeface="Calibri" panose="020F0502020204030204"/>
              <a:ea typeface="+mn-ea"/>
              <a:cs typeface="+mn-cs"/>
            </a:rPr>
          </a:br>
          <a:r>
            <a:rPr lang="nl-NL" sz="500" kern="1200" dirty="0">
              <a:solidFill>
                <a:sysClr val="window" lastClr="FFFFFF"/>
              </a:solidFill>
              <a:latin typeface="Calibri" panose="020F0502020204030204"/>
              <a:ea typeface="+mn-ea"/>
              <a:cs typeface="+mn-cs"/>
            </a:rPr>
            <a:t>Onderzoek implementatie deelproject 1.</a:t>
          </a:r>
        </a:p>
        <a:p>
          <a:pPr marL="0" lvl="0" indent="0" algn="ctr" defTabSz="222250">
            <a:lnSpc>
              <a:spcPct val="90000"/>
            </a:lnSpc>
            <a:spcBef>
              <a:spcPct val="0"/>
            </a:spcBef>
            <a:spcAft>
              <a:spcPct val="35000"/>
            </a:spcAft>
            <a:buNone/>
          </a:pPr>
          <a:r>
            <a:rPr lang="nl-NL" sz="500" kern="1200" dirty="0">
              <a:solidFill>
                <a:sysClr val="window" lastClr="FFFFFF"/>
              </a:solidFill>
              <a:latin typeface="Calibri" panose="020F0502020204030204"/>
              <a:ea typeface="+mn-ea"/>
              <a:cs typeface="+mn-cs"/>
            </a:rPr>
            <a:t>nov '23 - maart '24</a:t>
          </a:r>
        </a:p>
      </dsp:txBody>
      <dsp:txXfrm>
        <a:off x="691957" y="4"/>
        <a:ext cx="378606" cy="1338677"/>
      </dsp:txXfrm>
    </dsp:sp>
    <dsp:sp modelId="{24C69E60-DBEA-4E42-A26C-2BD625B063C9}">
      <dsp:nvSpPr>
        <dsp:cNvPr id="0" name=""/>
        <dsp:cNvSpPr/>
      </dsp:nvSpPr>
      <dsp:spPr>
        <a:xfrm>
          <a:off x="1539137" y="44451"/>
          <a:ext cx="1824239" cy="1249778"/>
        </a:xfrm>
        <a:prstGeom prst="chevron">
          <a:avLst/>
        </a:prstGeom>
        <a:solidFill>
          <a:srgbClr val="ED7D31">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003" tIns="6668" rIns="6668" bIns="6668" numCol="1" spcCol="1270" anchor="ctr" anchorCtr="0">
          <a:noAutofit/>
        </a:bodyPr>
        <a:lstStyle/>
        <a:p>
          <a:pPr marL="0" lvl="0" indent="0" algn="ctr" defTabSz="222250">
            <a:lnSpc>
              <a:spcPct val="90000"/>
            </a:lnSpc>
            <a:spcBef>
              <a:spcPct val="0"/>
            </a:spcBef>
            <a:spcAft>
              <a:spcPct val="35000"/>
            </a:spcAft>
            <a:buNone/>
          </a:pPr>
          <a:r>
            <a:rPr lang="nl-NL" sz="500" kern="1200" dirty="0">
              <a:solidFill>
                <a:sysClr val="window" lastClr="FFFFFF"/>
              </a:solidFill>
              <a:latin typeface="Calibri" panose="020F0502020204030204"/>
              <a:ea typeface="+mn-ea"/>
              <a:cs typeface="+mn-cs"/>
            </a:rPr>
            <a:t>Fase 2</a:t>
          </a:r>
          <a:br>
            <a:rPr lang="nl-NL" sz="500" kern="1200" dirty="0">
              <a:solidFill>
                <a:sysClr val="window" lastClr="FFFFFF"/>
              </a:solidFill>
              <a:latin typeface="Calibri" panose="020F0502020204030204"/>
              <a:ea typeface="+mn-ea"/>
              <a:cs typeface="+mn-cs"/>
            </a:rPr>
          </a:br>
          <a:r>
            <a:rPr lang="nl-NL" sz="500" kern="1200" dirty="0">
              <a:solidFill>
                <a:sysClr val="window" lastClr="FFFFFF"/>
              </a:solidFill>
              <a:latin typeface="Calibri" panose="020F0502020204030204"/>
              <a:ea typeface="+mn-ea"/>
              <a:cs typeface="+mn-cs"/>
            </a:rPr>
            <a:t>Behoeftepeiling korte en lange termijn doelen </a:t>
          </a:r>
          <a:r>
            <a:rPr lang="nl-NL" sz="500" kern="1200" dirty="0" err="1">
              <a:solidFill>
                <a:sysClr val="window" lastClr="FFFFFF"/>
              </a:solidFill>
              <a:latin typeface="Calibri" panose="020F0502020204030204"/>
              <a:ea typeface="+mn-ea"/>
              <a:cs typeface="+mn-cs"/>
            </a:rPr>
            <a:t>clienten</a:t>
          </a:r>
          <a:r>
            <a:rPr lang="nl-NL" sz="500" kern="1200" dirty="0">
              <a:solidFill>
                <a:sysClr val="window" lastClr="FFFFFF"/>
              </a:solidFill>
              <a:latin typeface="Calibri" panose="020F0502020204030204"/>
              <a:ea typeface="+mn-ea"/>
              <a:cs typeface="+mn-cs"/>
            </a:rPr>
            <a:t> </a:t>
          </a:r>
        </a:p>
        <a:p>
          <a:pPr marL="0" lvl="0" indent="0" algn="ctr" defTabSz="222250">
            <a:lnSpc>
              <a:spcPct val="90000"/>
            </a:lnSpc>
            <a:spcBef>
              <a:spcPct val="0"/>
            </a:spcBef>
            <a:spcAft>
              <a:spcPct val="35000"/>
            </a:spcAft>
            <a:buNone/>
          </a:pPr>
          <a:r>
            <a:rPr lang="nl-NL" sz="500" kern="1200" dirty="0">
              <a:solidFill>
                <a:sysClr val="window" lastClr="FFFFFF"/>
              </a:solidFill>
              <a:latin typeface="Calibri" panose="020F0502020204030204"/>
              <a:ea typeface="+mn-ea"/>
              <a:cs typeface="+mn-cs"/>
            </a:rPr>
            <a:t>nov '23 - juli '24</a:t>
          </a:r>
          <a:br>
            <a:rPr lang="nl-NL" sz="500" kern="1200" dirty="0">
              <a:solidFill>
                <a:sysClr val="window" lastClr="FFFFFF"/>
              </a:solidFill>
              <a:latin typeface="Calibri" panose="020F0502020204030204"/>
              <a:ea typeface="+mn-ea"/>
              <a:cs typeface="+mn-cs"/>
            </a:rPr>
          </a:br>
          <a:endParaRPr lang="nl-NL" sz="500" kern="1200" dirty="0">
            <a:solidFill>
              <a:sysClr val="window" lastClr="FFFFFF"/>
            </a:solidFill>
            <a:latin typeface="Calibri" panose="020F0502020204030204"/>
            <a:ea typeface="+mn-ea"/>
            <a:cs typeface="+mn-cs"/>
          </a:endParaRPr>
        </a:p>
      </dsp:txBody>
      <dsp:txXfrm>
        <a:off x="2164026" y="44451"/>
        <a:ext cx="574461" cy="1249778"/>
      </dsp:txXfrm>
    </dsp:sp>
    <dsp:sp modelId="{81FA3176-B480-8143-A229-1ECF33D24E78}">
      <dsp:nvSpPr>
        <dsp:cNvPr id="0" name=""/>
        <dsp:cNvSpPr/>
      </dsp:nvSpPr>
      <dsp:spPr>
        <a:xfrm>
          <a:off x="3149601" y="4"/>
          <a:ext cx="1824239" cy="1338677"/>
        </a:xfrm>
        <a:prstGeom prst="chevron">
          <a:avLst/>
        </a:prstGeom>
        <a:solidFill>
          <a:srgbClr val="ED7D31">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003" tIns="6668" rIns="6668" bIns="6668" numCol="1" spcCol="1270" anchor="ctr" anchorCtr="0">
          <a:noAutofit/>
        </a:bodyPr>
        <a:lstStyle/>
        <a:p>
          <a:pPr marL="0" lvl="0" indent="0" algn="ctr" defTabSz="222250">
            <a:lnSpc>
              <a:spcPct val="90000"/>
            </a:lnSpc>
            <a:spcBef>
              <a:spcPct val="0"/>
            </a:spcBef>
            <a:spcAft>
              <a:spcPct val="35000"/>
            </a:spcAft>
            <a:buNone/>
          </a:pPr>
          <a:r>
            <a:rPr lang="nl-NL" sz="500" kern="1200" dirty="0">
              <a:solidFill>
                <a:sysClr val="window" lastClr="FFFFFF"/>
              </a:solidFill>
              <a:latin typeface="Calibri" panose="020F0502020204030204"/>
              <a:ea typeface="+mn-ea"/>
              <a:cs typeface="+mn-cs"/>
            </a:rPr>
            <a:t>Fase 3</a:t>
          </a:r>
          <a:br>
            <a:rPr lang="nl-NL" sz="500" kern="1200" dirty="0">
              <a:solidFill>
                <a:sysClr val="window" lastClr="FFFFFF"/>
              </a:solidFill>
              <a:latin typeface="Calibri" panose="020F0502020204030204"/>
              <a:ea typeface="+mn-ea"/>
              <a:cs typeface="+mn-cs"/>
            </a:rPr>
          </a:br>
          <a:r>
            <a:rPr lang="nl-NL" sz="500" kern="1200" dirty="0">
              <a:solidFill>
                <a:sysClr val="window" lastClr="FFFFFF"/>
              </a:solidFill>
              <a:latin typeface="Calibri" panose="020F0502020204030204"/>
              <a:ea typeface="+mn-ea"/>
              <a:cs typeface="+mn-cs"/>
            </a:rPr>
            <a:t>Houden van 27 interviews </a:t>
          </a:r>
          <a:r>
            <a:rPr lang="nl-NL" sz="500" kern="1200" dirty="0" err="1">
              <a:solidFill>
                <a:sysClr val="window" lastClr="FFFFFF"/>
              </a:solidFill>
              <a:latin typeface="Calibri" panose="020F0502020204030204"/>
              <a:ea typeface="+mn-ea"/>
              <a:cs typeface="+mn-cs"/>
            </a:rPr>
            <a:t>clienten</a:t>
          </a:r>
          <a:r>
            <a:rPr lang="nl-NL" sz="500" kern="1200" dirty="0">
              <a:solidFill>
                <a:sysClr val="window" lastClr="FFFFFF"/>
              </a:solidFill>
              <a:latin typeface="Calibri" panose="020F0502020204030204"/>
              <a:ea typeface="+mn-ea"/>
              <a:cs typeface="+mn-cs"/>
            </a:rPr>
            <a:t> BT Lister, LdH en de </a:t>
          </a:r>
          <a:r>
            <a:rPr lang="nl-NL" sz="500" kern="1200" dirty="0" err="1">
              <a:solidFill>
                <a:sysClr val="window" lastClr="FFFFFF"/>
              </a:solidFill>
              <a:latin typeface="Calibri" panose="020F0502020204030204"/>
              <a:ea typeface="+mn-ea"/>
              <a:cs typeface="+mn-cs"/>
            </a:rPr>
            <a:t>Tussenvoorzieninh</a:t>
          </a:r>
          <a:br>
            <a:rPr lang="nl-NL" sz="500" kern="1200" dirty="0">
              <a:solidFill>
                <a:sysClr val="window" lastClr="FFFFFF"/>
              </a:solidFill>
              <a:latin typeface="Calibri" panose="020F0502020204030204"/>
              <a:ea typeface="+mn-ea"/>
              <a:cs typeface="+mn-cs"/>
            </a:rPr>
          </a:br>
          <a:r>
            <a:rPr lang="nl-NL" sz="500" kern="1200" dirty="0">
              <a:solidFill>
                <a:sysClr val="window" lastClr="FFFFFF"/>
              </a:solidFill>
              <a:latin typeface="Calibri" panose="020F0502020204030204"/>
              <a:ea typeface="+mn-ea"/>
              <a:cs typeface="+mn-cs"/>
            </a:rPr>
            <a:t>jan '24 - juli '24</a:t>
          </a:r>
        </a:p>
      </dsp:txBody>
      <dsp:txXfrm>
        <a:off x="3818940" y="4"/>
        <a:ext cx="485562" cy="1338677"/>
      </dsp:txXfrm>
    </dsp:sp>
    <dsp:sp modelId="{98375B50-143E-504E-9028-303C7CBF0E17}">
      <dsp:nvSpPr>
        <dsp:cNvPr id="0" name=""/>
        <dsp:cNvSpPr/>
      </dsp:nvSpPr>
      <dsp:spPr>
        <a:xfrm>
          <a:off x="4822768" y="20933"/>
          <a:ext cx="1824239" cy="1296815"/>
        </a:xfrm>
        <a:prstGeom prst="chevron">
          <a:avLst/>
        </a:prstGeom>
        <a:solidFill>
          <a:srgbClr val="ED7D31">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003" tIns="6668" rIns="6668" bIns="6668" numCol="1" spcCol="1270" anchor="ctr" anchorCtr="0">
          <a:noAutofit/>
        </a:bodyPr>
        <a:lstStyle/>
        <a:p>
          <a:pPr marL="0" lvl="0" indent="0" algn="ctr" defTabSz="222250">
            <a:lnSpc>
              <a:spcPct val="90000"/>
            </a:lnSpc>
            <a:spcBef>
              <a:spcPct val="0"/>
            </a:spcBef>
            <a:spcAft>
              <a:spcPct val="35000"/>
            </a:spcAft>
            <a:buNone/>
          </a:pPr>
          <a:r>
            <a:rPr lang="nl-NL" sz="500" kern="1200">
              <a:solidFill>
                <a:sysClr val="window" lastClr="FFFFFF"/>
              </a:solidFill>
              <a:latin typeface="Calibri" panose="020F0502020204030204"/>
              <a:ea typeface="+mn-ea"/>
              <a:cs typeface="+mn-cs"/>
            </a:rPr>
            <a:t>Fase 4</a:t>
          </a:r>
          <a:br>
            <a:rPr lang="nl-NL" sz="500" kern="1200">
              <a:solidFill>
                <a:sysClr val="window" lastClr="FFFFFF"/>
              </a:solidFill>
              <a:latin typeface="Calibri" panose="020F0502020204030204"/>
              <a:ea typeface="+mn-ea"/>
              <a:cs typeface="+mn-cs"/>
            </a:rPr>
          </a:br>
          <a:r>
            <a:rPr lang="nl-NL" sz="500" kern="1200">
              <a:solidFill>
                <a:sysClr val="window" lastClr="FFFFFF"/>
              </a:solidFill>
              <a:latin typeface="Calibri" panose="020F0502020204030204"/>
              <a:ea typeface="+mn-ea"/>
              <a:cs typeface="+mn-cs"/>
            </a:rPr>
            <a:t>analyse interviews en opstellen leeragenda </a:t>
          </a:r>
          <a:br>
            <a:rPr lang="nl-NL" sz="500" kern="1200">
              <a:solidFill>
                <a:sysClr val="window" lastClr="FFFFFF"/>
              </a:solidFill>
              <a:latin typeface="Calibri" panose="020F0502020204030204"/>
              <a:ea typeface="+mn-ea"/>
              <a:cs typeface="+mn-cs"/>
            </a:rPr>
          </a:br>
          <a:r>
            <a:rPr lang="nl-NL" sz="500" kern="1200">
              <a:solidFill>
                <a:sysClr val="window" lastClr="FFFFFF"/>
              </a:solidFill>
              <a:latin typeface="Calibri" panose="020F0502020204030204"/>
              <a:ea typeface="+mn-ea"/>
              <a:cs typeface="+mn-cs"/>
            </a:rPr>
            <a:t>aug '24 - nov '24</a:t>
          </a:r>
        </a:p>
      </dsp:txBody>
      <dsp:txXfrm>
        <a:off x="5471176" y="20933"/>
        <a:ext cx="527424" cy="1296815"/>
      </dsp:txXfrm>
    </dsp:sp>
    <dsp:sp modelId="{DC87829E-D8B1-FA41-8043-849AC716564B}">
      <dsp:nvSpPr>
        <dsp:cNvPr id="0" name=""/>
        <dsp:cNvSpPr/>
      </dsp:nvSpPr>
      <dsp:spPr>
        <a:xfrm>
          <a:off x="6464583" y="2"/>
          <a:ext cx="1824239" cy="1338677"/>
        </a:xfrm>
        <a:prstGeom prst="chevron">
          <a:avLst/>
        </a:prstGeom>
        <a:solidFill>
          <a:srgbClr val="ED7D31">
            <a:hueOff val="0"/>
            <a:satOff val="0"/>
            <a:lumOff val="0"/>
            <a:alphaOff val="0"/>
          </a:srgbClr>
        </a:solidFill>
        <a:ln w="12700" cap="flat" cmpd="sng" algn="ctr">
          <a:solidFill>
            <a:sysClr val="window" lastClr="FFFFFF">
              <a:hueOff val="0"/>
              <a:satOff val="0"/>
              <a:lumOff val="0"/>
              <a:alphaOff val="0"/>
            </a:sys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003" tIns="6668" rIns="6668" bIns="6668" numCol="1" spcCol="1270" anchor="ctr" anchorCtr="0">
          <a:noAutofit/>
        </a:bodyPr>
        <a:lstStyle/>
        <a:p>
          <a:pPr marL="0" lvl="0" indent="0" algn="ctr" defTabSz="222250">
            <a:lnSpc>
              <a:spcPct val="90000"/>
            </a:lnSpc>
            <a:spcBef>
              <a:spcPct val="0"/>
            </a:spcBef>
            <a:spcAft>
              <a:spcPct val="35000"/>
            </a:spcAft>
            <a:buNone/>
          </a:pPr>
          <a:r>
            <a:rPr lang="nl-NL" sz="500" kern="1200" dirty="0">
              <a:solidFill>
                <a:sysClr val="window" lastClr="FFFFFF"/>
              </a:solidFill>
              <a:latin typeface="Calibri" panose="020F0502020204030204"/>
              <a:ea typeface="+mn-ea"/>
              <a:cs typeface="+mn-cs"/>
            </a:rPr>
            <a:t>Fase 5</a:t>
          </a:r>
          <a:br>
            <a:rPr lang="nl-NL" sz="500" kern="1200" dirty="0">
              <a:solidFill>
                <a:sysClr val="window" lastClr="FFFFFF"/>
              </a:solidFill>
              <a:latin typeface="Calibri" panose="020F0502020204030204"/>
              <a:ea typeface="+mn-ea"/>
              <a:cs typeface="+mn-cs"/>
            </a:rPr>
          </a:br>
          <a:r>
            <a:rPr lang="nl-NL" sz="500" kern="1200" dirty="0">
              <a:solidFill>
                <a:sysClr val="window" lastClr="FFFFFF"/>
              </a:solidFill>
              <a:latin typeface="Calibri" panose="020F0502020204030204"/>
              <a:ea typeface="+mn-ea"/>
              <a:cs typeface="+mn-cs"/>
            </a:rPr>
            <a:t>Delen resultaten &amp; producten.</a:t>
          </a:r>
          <a:br>
            <a:rPr lang="nl-NL" sz="500" kern="1200" dirty="0">
              <a:solidFill>
                <a:sysClr val="window" lastClr="FFFFFF"/>
              </a:solidFill>
              <a:latin typeface="Calibri" panose="020F0502020204030204"/>
              <a:ea typeface="+mn-ea"/>
              <a:cs typeface="+mn-cs"/>
            </a:rPr>
          </a:br>
          <a:r>
            <a:rPr lang="nl-NL" sz="500" kern="1200" dirty="0">
              <a:solidFill>
                <a:sysClr val="window" lastClr="FFFFFF"/>
              </a:solidFill>
              <a:latin typeface="Calibri" panose="020F0502020204030204"/>
              <a:ea typeface="+mn-ea"/>
              <a:cs typeface="+mn-cs"/>
            </a:rPr>
            <a:t>Valuatie onderzoek</a:t>
          </a:r>
          <a:br>
            <a:rPr lang="nl-NL" sz="500" kern="1200" dirty="0">
              <a:solidFill>
                <a:sysClr val="window" lastClr="FFFFFF"/>
              </a:solidFill>
              <a:latin typeface="Calibri" panose="020F0502020204030204"/>
              <a:ea typeface="+mn-ea"/>
              <a:cs typeface="+mn-cs"/>
            </a:rPr>
          </a:br>
          <a:r>
            <a:rPr lang="nl-NL" sz="500" kern="1200" dirty="0">
              <a:solidFill>
                <a:sysClr val="window" lastClr="FFFFFF"/>
              </a:solidFill>
              <a:latin typeface="Calibri" panose="020F0502020204030204"/>
              <a:ea typeface="+mn-ea"/>
              <a:cs typeface="+mn-cs"/>
            </a:rPr>
            <a:t>oktober '24 - dec'24</a:t>
          </a:r>
        </a:p>
      </dsp:txBody>
      <dsp:txXfrm>
        <a:off x="7133922" y="2"/>
        <a:ext cx="485562" cy="133867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ED1AA2-44C1-6545-9745-A1E062B6EF34}" type="datetimeFigureOut">
              <a:rPr lang="nl-NL" smtClean="0"/>
              <a:t>25-09-2024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F1A2F9-E565-0A48-BC5D-DC25DD81BC82}" type="slidenum">
              <a:rPr lang="nl-NL" smtClean="0"/>
              <a:t>‹nr.›</a:t>
            </a:fld>
            <a:endParaRPr lang="nl-NL"/>
          </a:p>
        </p:txBody>
      </p:sp>
    </p:spTree>
    <p:extLst>
      <p:ext uri="{BB962C8B-B14F-4D97-AF65-F5344CB8AC3E}">
        <p14:creationId xmlns:p14="http://schemas.microsoft.com/office/powerpoint/2010/main" val="2875174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91F1A2F9-E565-0A48-BC5D-DC25DD81BC82}" type="slidenum">
              <a:rPr lang="nl-NL" smtClean="0"/>
              <a:t>1</a:t>
            </a:fld>
            <a:endParaRPr lang="nl-NL"/>
          </a:p>
        </p:txBody>
      </p:sp>
    </p:spTree>
    <p:extLst>
      <p:ext uri="{BB962C8B-B14F-4D97-AF65-F5344CB8AC3E}">
        <p14:creationId xmlns:p14="http://schemas.microsoft.com/office/powerpoint/2010/main" val="9351309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65225"/>
            <a:ext cx="5486400" cy="3086100"/>
          </a:xfrm>
        </p:spPr>
      </p:sp>
      <p:sp>
        <p:nvSpPr>
          <p:cNvPr id="3" name="Tijdelijke aanduiding voor notities 2"/>
          <p:cNvSpPr>
            <a:spLocks noGrp="1"/>
          </p:cNvSpPr>
          <p:nvPr>
            <p:ph type="body" idx="1"/>
          </p:nvPr>
        </p:nvSpPr>
        <p:spPr/>
        <p:txBody>
          <a:bodyPr/>
          <a:lstStyle/>
          <a:p>
            <a:endParaRPr lang="nl-NL" sz="1400" dirty="0"/>
          </a:p>
        </p:txBody>
      </p:sp>
      <p:sp>
        <p:nvSpPr>
          <p:cNvPr id="4" name="Tijdelijke aanduiding voor dianummer 3"/>
          <p:cNvSpPr>
            <a:spLocks noGrp="1"/>
          </p:cNvSpPr>
          <p:nvPr>
            <p:ph type="sldNum" sz="quarter" idx="5"/>
          </p:nvPr>
        </p:nvSpPr>
        <p:spPr/>
        <p:txBody>
          <a:bodyPr/>
          <a:lstStyle/>
          <a:p>
            <a:fld id="{91F1A2F9-E565-0A48-BC5D-DC25DD81BC82}" type="slidenum">
              <a:rPr lang="nl-NL" smtClean="0"/>
              <a:t>2</a:t>
            </a:fld>
            <a:endParaRPr lang="nl-NL"/>
          </a:p>
        </p:txBody>
      </p:sp>
    </p:spTree>
    <p:extLst>
      <p:ext uri="{BB962C8B-B14F-4D97-AF65-F5344CB8AC3E}">
        <p14:creationId xmlns:p14="http://schemas.microsoft.com/office/powerpoint/2010/main" val="38068057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65225"/>
            <a:ext cx="5486400" cy="3086100"/>
          </a:xfrm>
        </p:spPr>
      </p:sp>
      <p:sp>
        <p:nvSpPr>
          <p:cNvPr id="3" name="Tijdelijke aanduiding voor notities 2"/>
          <p:cNvSpPr>
            <a:spLocks noGrp="1"/>
          </p:cNvSpPr>
          <p:nvPr>
            <p:ph type="body" idx="1"/>
          </p:nvPr>
        </p:nvSpPr>
        <p:spPr/>
        <p:txBody>
          <a:bodyPr/>
          <a:lstStyle/>
          <a:p>
            <a:pPr marL="342900" lvl="0" indent="-342900">
              <a:lnSpc>
                <a:spcPct val="107000"/>
              </a:lnSpc>
              <a:spcAft>
                <a:spcPts val="800"/>
              </a:spcAft>
              <a:buFont typeface="Symbol" pitchFamily="2" charset="2"/>
              <a:buChar char=""/>
            </a:pPr>
            <a:endParaRPr lang="nl-NL" sz="1400" dirty="0"/>
          </a:p>
        </p:txBody>
      </p:sp>
      <p:sp>
        <p:nvSpPr>
          <p:cNvPr id="4" name="Tijdelijke aanduiding voor dianummer 3"/>
          <p:cNvSpPr>
            <a:spLocks noGrp="1"/>
          </p:cNvSpPr>
          <p:nvPr>
            <p:ph type="sldNum" sz="quarter" idx="5"/>
          </p:nvPr>
        </p:nvSpPr>
        <p:spPr/>
        <p:txBody>
          <a:bodyPr/>
          <a:lstStyle/>
          <a:p>
            <a:fld id="{91F1A2F9-E565-0A48-BC5D-DC25DD81BC82}" type="slidenum">
              <a:rPr lang="nl-NL" smtClean="0"/>
              <a:t>3</a:t>
            </a:fld>
            <a:endParaRPr lang="nl-NL"/>
          </a:p>
        </p:txBody>
      </p:sp>
    </p:spTree>
    <p:extLst>
      <p:ext uri="{BB962C8B-B14F-4D97-AF65-F5344CB8AC3E}">
        <p14:creationId xmlns:p14="http://schemas.microsoft.com/office/powerpoint/2010/main" val="341942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65225"/>
            <a:ext cx="5486400" cy="3086100"/>
          </a:xfrm>
        </p:spPr>
      </p:sp>
      <p:sp>
        <p:nvSpPr>
          <p:cNvPr id="3" name="Tijdelijke aanduiding voor notities 2"/>
          <p:cNvSpPr>
            <a:spLocks noGrp="1"/>
          </p:cNvSpPr>
          <p:nvPr>
            <p:ph type="body" idx="1"/>
          </p:nvPr>
        </p:nvSpPr>
        <p:spPr/>
        <p:txBody>
          <a:bodyPr/>
          <a:lstStyle/>
          <a:p>
            <a:endParaRPr lang="nl-NL" sz="1400" dirty="0"/>
          </a:p>
        </p:txBody>
      </p:sp>
      <p:sp>
        <p:nvSpPr>
          <p:cNvPr id="4" name="Tijdelijke aanduiding voor dianummer 3"/>
          <p:cNvSpPr>
            <a:spLocks noGrp="1"/>
          </p:cNvSpPr>
          <p:nvPr>
            <p:ph type="sldNum" sz="quarter" idx="5"/>
          </p:nvPr>
        </p:nvSpPr>
        <p:spPr/>
        <p:txBody>
          <a:bodyPr/>
          <a:lstStyle/>
          <a:p>
            <a:fld id="{91F1A2F9-E565-0A48-BC5D-DC25DD81BC82}" type="slidenum">
              <a:rPr lang="nl-NL" smtClean="0"/>
              <a:t>4</a:t>
            </a:fld>
            <a:endParaRPr lang="nl-NL"/>
          </a:p>
        </p:txBody>
      </p:sp>
    </p:spTree>
    <p:extLst>
      <p:ext uri="{BB962C8B-B14F-4D97-AF65-F5344CB8AC3E}">
        <p14:creationId xmlns:p14="http://schemas.microsoft.com/office/powerpoint/2010/main" val="3806805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p:cNvSpPr>
            <a:spLocks noGrp="1"/>
          </p:cNvSpPr>
          <p:nvPr>
            <p:ph type="sldNum" sz="quarter" idx="5"/>
          </p:nvPr>
        </p:nvSpPr>
        <p:spPr/>
        <p:txBody>
          <a:bodyPr/>
          <a:lstStyle/>
          <a:p>
            <a:fld id="{91F1A2F9-E565-0A48-BC5D-DC25DD81BC82}" type="slidenum">
              <a:rPr lang="nl-NL" smtClean="0"/>
              <a:t>5</a:t>
            </a:fld>
            <a:endParaRPr lang="nl-NL"/>
          </a:p>
        </p:txBody>
      </p:sp>
    </p:spTree>
    <p:extLst>
      <p:ext uri="{BB962C8B-B14F-4D97-AF65-F5344CB8AC3E}">
        <p14:creationId xmlns:p14="http://schemas.microsoft.com/office/powerpoint/2010/main" val="33686869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gn="l"/>
            <a:endParaRPr lang="nl-NL" dirty="0"/>
          </a:p>
        </p:txBody>
      </p:sp>
      <p:sp>
        <p:nvSpPr>
          <p:cNvPr id="4" name="Tijdelijke aanduiding voor dianummer 3"/>
          <p:cNvSpPr>
            <a:spLocks noGrp="1"/>
          </p:cNvSpPr>
          <p:nvPr>
            <p:ph type="sldNum" sz="quarter" idx="5"/>
          </p:nvPr>
        </p:nvSpPr>
        <p:spPr/>
        <p:txBody>
          <a:bodyPr/>
          <a:lstStyle/>
          <a:p>
            <a:fld id="{91F1A2F9-E565-0A48-BC5D-DC25DD81BC82}" type="slidenum">
              <a:rPr lang="nl-NL" smtClean="0"/>
              <a:t>6</a:t>
            </a:fld>
            <a:endParaRPr lang="nl-NL"/>
          </a:p>
        </p:txBody>
      </p:sp>
    </p:spTree>
    <p:extLst>
      <p:ext uri="{BB962C8B-B14F-4D97-AF65-F5344CB8AC3E}">
        <p14:creationId xmlns:p14="http://schemas.microsoft.com/office/powerpoint/2010/main" val="16156085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p:cNvSpPr>
            <a:spLocks noGrp="1"/>
          </p:cNvSpPr>
          <p:nvPr>
            <p:ph type="sldNum" sz="quarter" idx="5"/>
          </p:nvPr>
        </p:nvSpPr>
        <p:spPr/>
        <p:txBody>
          <a:bodyPr/>
          <a:lstStyle/>
          <a:p>
            <a:fld id="{91F1A2F9-E565-0A48-BC5D-DC25DD81BC82}" type="slidenum">
              <a:rPr lang="nl-NL" smtClean="0"/>
              <a:t>8</a:t>
            </a:fld>
            <a:endParaRPr lang="nl-NL"/>
          </a:p>
        </p:txBody>
      </p:sp>
    </p:spTree>
    <p:extLst>
      <p:ext uri="{BB962C8B-B14F-4D97-AF65-F5344CB8AC3E}">
        <p14:creationId xmlns:p14="http://schemas.microsoft.com/office/powerpoint/2010/main" val="1598719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91F1A2F9-E565-0A48-BC5D-DC25DD81BC82}" type="slidenum">
              <a:rPr lang="nl-NL" smtClean="0"/>
              <a:t>9</a:t>
            </a:fld>
            <a:endParaRPr lang="nl-NL"/>
          </a:p>
        </p:txBody>
      </p:sp>
    </p:spTree>
    <p:extLst>
      <p:ext uri="{BB962C8B-B14F-4D97-AF65-F5344CB8AC3E}">
        <p14:creationId xmlns:p14="http://schemas.microsoft.com/office/powerpoint/2010/main" val="542188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nl-NL"/>
              <a:t>Klik om stijl te bewerken</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9/25/24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9/25/24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9/25/24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9/25/24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nl-NL"/>
              <a:t>Klik om stijl te bewerken</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5586B75A-687E-405C-8A0B-8D00578BA2C3}" type="datetimeFigureOut">
              <a:rPr lang="en-US" dirty="0"/>
              <a:pPr/>
              <a:t>9/25/24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9/25/24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stijl te bewerken</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9/25/24</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nl-NL"/>
              <a:t>Klik om stijl te bewerken</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9/25/24</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9/25/24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nl-NL"/>
              <a:t>Klik om stijl te bewerken</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p>
            <a:fld id="{5586B75A-687E-405C-8A0B-8D00578BA2C3}" type="datetimeFigureOut">
              <a:rPr lang="en-US" dirty="0"/>
              <a:pPr/>
              <a:t>9/25/24</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nl-NL"/>
              <a:t>Klik om stijl te bewerken</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p>
            <a:fld id="{5586B75A-687E-405C-8A0B-8D00578BA2C3}" type="datetimeFigureOut">
              <a:rPr lang="en-US" dirty="0"/>
              <a:pPr/>
              <a:t>9/25/24</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nl-NL"/>
              <a:t>Klik om stijl te bewerken</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9/25/24</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file:////Users/inekebaas/Library/Group%20Containers/UBF8T346G9.ms/WebArchiveCopyPasteTempFiles/com.microsoft.Word/Leger_des_Heils-logo-42145FB338-seeklogo.com.pn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diagramQuickStyle" Target="../diagrams/quickStyle1.xml"/><Relationship Id="rId3" Type="http://schemas.openxmlformats.org/officeDocument/2006/relationships/image" Target="../media/image2.png"/><Relationship Id="rId7" Type="http://schemas.openxmlformats.org/officeDocument/2006/relationships/diagramLayout" Target="../diagrams/layout1.xml"/><Relationship Id="rId12" Type="http://schemas.openxmlformats.org/officeDocument/2006/relationships/image" Target="file:////Users/inekebaas/Library/Group%20Containers/UBF8T346G9.ms/WebArchiveCopyPasteTempFiles/com.microsoft.Word/Leger_des_Heils-logo-42145FB338-seeklogo.com.pn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Data" Target="../diagrams/data1.xml"/><Relationship Id="rId11" Type="http://schemas.openxmlformats.org/officeDocument/2006/relationships/image" Target="../media/image5.png"/><Relationship Id="rId5" Type="http://schemas.openxmlformats.org/officeDocument/2006/relationships/image" Target="../media/image4.jpeg"/><Relationship Id="rId10" Type="http://schemas.microsoft.com/office/2007/relationships/diagramDrawing" Target="../diagrams/drawing1.xml"/><Relationship Id="rId4" Type="http://schemas.openxmlformats.org/officeDocument/2006/relationships/image" Target="../media/image3.png"/><Relationship Id="rId9" Type="http://schemas.openxmlformats.org/officeDocument/2006/relationships/diagramColors" Target="../diagrams/colors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file:////Users/inekebaas/Library/Group%20Containers/UBF8T346G9.ms/WebArchiveCopyPasteTempFiles/com.microsoft.Word/Leger_des_Heils-logo-42145FB338-seeklogo.com.pn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439F0F-3235-FD44-43C1-9CA66B9379D1}"/>
              </a:ext>
            </a:extLst>
          </p:cNvPr>
          <p:cNvSpPr>
            <a:spLocks noGrp="1"/>
          </p:cNvSpPr>
          <p:nvPr>
            <p:ph type="title"/>
          </p:nvPr>
        </p:nvSpPr>
        <p:spPr>
          <a:xfrm>
            <a:off x="289249" y="1123837"/>
            <a:ext cx="4016116" cy="1255469"/>
          </a:xfrm>
        </p:spPr>
        <p:txBody>
          <a:bodyPr vert="horz" lIns="91440" tIns="45720" rIns="91440" bIns="45720" rtlCol="0" anchor="ctr">
            <a:noAutofit/>
          </a:bodyPr>
          <a:lstStyle/>
          <a:p>
            <a:br>
              <a:rPr lang="nl-NL" sz="1600" b="1" dirty="0">
                <a:solidFill>
                  <a:schemeClr val="tx1"/>
                </a:solidFill>
                <a:effectLst/>
                <a:latin typeface="Segoe UI" panose="020B0502040204020203" pitchFamily="34" charset="0"/>
                <a:ea typeface="Times New Roman" panose="02020603050405020304" pitchFamily="18" charset="0"/>
              </a:rPr>
            </a:br>
            <a:br>
              <a:rPr lang="nl-NL" sz="1600" b="1" dirty="0">
                <a:solidFill>
                  <a:schemeClr val="tx1"/>
                </a:solidFill>
                <a:effectLst/>
                <a:latin typeface="Segoe UI" panose="020B0502040204020203" pitchFamily="34" charset="0"/>
                <a:ea typeface="Times New Roman" panose="02020603050405020304" pitchFamily="18" charset="0"/>
              </a:rPr>
            </a:br>
            <a:br>
              <a:rPr lang="nl-NL" sz="1600" b="1" dirty="0">
                <a:solidFill>
                  <a:schemeClr val="tx1"/>
                </a:solidFill>
                <a:effectLst/>
                <a:latin typeface="Segoe UI" panose="020B0502040204020203" pitchFamily="34" charset="0"/>
                <a:ea typeface="Times New Roman" panose="02020603050405020304" pitchFamily="18" charset="0"/>
              </a:rPr>
            </a:br>
            <a:br>
              <a:rPr lang="nl-NL" sz="1600" b="1" dirty="0">
                <a:solidFill>
                  <a:schemeClr val="tx1"/>
                </a:solidFill>
                <a:effectLst/>
                <a:latin typeface="Segoe UI" panose="020B0502040204020203" pitchFamily="34" charset="0"/>
                <a:ea typeface="Times New Roman" panose="02020603050405020304" pitchFamily="18" charset="0"/>
              </a:rPr>
            </a:br>
            <a:r>
              <a:rPr lang="nl-NL" sz="2800" b="1" dirty="0">
                <a:solidFill>
                  <a:schemeClr val="tx1"/>
                </a:solidFill>
                <a:effectLst/>
                <a:latin typeface="Segoe UI" panose="020B0502040204020203" pitchFamily="34" charset="0"/>
                <a:ea typeface="Times New Roman" panose="02020603050405020304" pitchFamily="18" charset="0"/>
              </a:rPr>
              <a:t>Empowerment van cliënten en sociaal professionals in Beschermd Thuis’. </a:t>
            </a:r>
            <a:br>
              <a:rPr lang="nl-NL" sz="2800" dirty="0">
                <a:solidFill>
                  <a:schemeClr val="tx1"/>
                </a:solidFill>
                <a:effectLst/>
                <a:latin typeface="Segoe UI" panose="020B0502040204020203" pitchFamily="34" charset="0"/>
                <a:ea typeface="Times New Roman" panose="02020603050405020304" pitchFamily="18" charset="0"/>
              </a:rPr>
            </a:br>
            <a:endParaRPr lang="en-US" sz="2800" dirty="0">
              <a:solidFill>
                <a:schemeClr val="tx1"/>
              </a:solidFill>
            </a:endParaRPr>
          </a:p>
        </p:txBody>
      </p:sp>
      <p:sp>
        <p:nvSpPr>
          <p:cNvPr id="4" name="Tijdelijke aanduiding voor tekst 3">
            <a:extLst>
              <a:ext uri="{FF2B5EF4-FFF2-40B4-BE49-F238E27FC236}">
                <a16:creationId xmlns:a16="http://schemas.microsoft.com/office/drawing/2014/main" id="{EA7CCECB-5456-9641-B2BF-F4E70CBF1F28}"/>
              </a:ext>
            </a:extLst>
          </p:cNvPr>
          <p:cNvSpPr>
            <a:spLocks noGrp="1"/>
          </p:cNvSpPr>
          <p:nvPr>
            <p:ph type="body" sz="half" idx="2"/>
          </p:nvPr>
        </p:nvSpPr>
        <p:spPr>
          <a:xfrm>
            <a:off x="289249" y="2510395"/>
            <a:ext cx="4016116" cy="3274586"/>
          </a:xfrm>
        </p:spPr>
        <p:txBody>
          <a:bodyPr vert="horz" lIns="91440" tIns="45720" rIns="91440" bIns="45720" rtlCol="0" anchor="t">
            <a:normAutofit/>
          </a:bodyPr>
          <a:lstStyle/>
          <a:p>
            <a:pPr>
              <a:lnSpc>
                <a:spcPct val="90000"/>
              </a:lnSpc>
            </a:pPr>
            <a:endParaRPr lang="nl-NL" b="1" dirty="0">
              <a:solidFill>
                <a:srgbClr val="000000"/>
              </a:solidFill>
              <a:latin typeface="Segoe UI" panose="020B0502040204020203" pitchFamily="34" charset="0"/>
              <a:ea typeface="Times New Roman" panose="02020603050405020304" pitchFamily="18" charset="0"/>
            </a:endParaRPr>
          </a:p>
          <a:p>
            <a:pPr>
              <a:lnSpc>
                <a:spcPct val="90000"/>
              </a:lnSpc>
            </a:pPr>
            <a:endParaRPr lang="nl-NL" b="1" dirty="0">
              <a:solidFill>
                <a:srgbClr val="000000"/>
              </a:solidFill>
              <a:latin typeface="Segoe UI" panose="020B0502040204020203" pitchFamily="34" charset="0"/>
              <a:ea typeface="Times New Roman" panose="02020603050405020304" pitchFamily="18" charset="0"/>
            </a:endParaRPr>
          </a:p>
          <a:p>
            <a:pPr>
              <a:lnSpc>
                <a:spcPct val="90000"/>
              </a:lnSpc>
            </a:pPr>
            <a:endParaRPr lang="nl-NL" b="1" dirty="0">
              <a:solidFill>
                <a:srgbClr val="000000"/>
              </a:solidFill>
              <a:latin typeface="Segoe UI" panose="020B0502040204020203" pitchFamily="34" charset="0"/>
              <a:ea typeface="Times New Roman" panose="02020603050405020304" pitchFamily="18" charset="0"/>
            </a:endParaRPr>
          </a:p>
          <a:p>
            <a:pPr>
              <a:lnSpc>
                <a:spcPct val="90000"/>
              </a:lnSpc>
            </a:pPr>
            <a:r>
              <a:rPr lang="nl-NL" sz="1400" b="1" dirty="0">
                <a:solidFill>
                  <a:srgbClr val="000000"/>
                </a:solidFill>
                <a:effectLst/>
                <a:latin typeface="Segoe UI" panose="020B0502040204020203" pitchFamily="34" charset="0"/>
                <a:ea typeface="Times New Roman" panose="02020603050405020304" pitchFamily="18" charset="0"/>
              </a:rPr>
              <a:t>Pijlers voor duurzaam wonen in de wijk</a:t>
            </a:r>
            <a:br>
              <a:rPr lang="nl-NL" sz="1400" dirty="0">
                <a:effectLst/>
                <a:latin typeface="Segoe UI" panose="020B0502040204020203" pitchFamily="34" charset="0"/>
                <a:ea typeface="Times New Roman" panose="02020603050405020304" pitchFamily="18" charset="0"/>
              </a:rPr>
            </a:br>
            <a:endParaRPr lang="en-US" dirty="0"/>
          </a:p>
        </p:txBody>
      </p:sp>
      <p:pic>
        <p:nvPicPr>
          <p:cNvPr id="5" name="Picture 2" descr="A person and person sitting on a bench in front of a wall with graffiti&#10;&#10;Description automatically generated with medium confidence">
            <a:extLst>
              <a:ext uri="{FF2B5EF4-FFF2-40B4-BE49-F238E27FC236}">
                <a16:creationId xmlns:a16="http://schemas.microsoft.com/office/drawing/2014/main" id="{6C074C67-AF2A-B238-4B2D-79D650105CB5}"/>
              </a:ext>
            </a:extLst>
          </p:cNvPr>
          <p:cNvPicPr>
            <a:picLocks noGrp="1" noChangeAspect="1"/>
          </p:cNvPicPr>
          <p:nvPr>
            <p:ph type="pic" idx="1"/>
          </p:nvPr>
        </p:nvPicPr>
        <p:blipFill rotWithShape="1">
          <a:blip r:embed="rId3" cstate="print">
            <a:extLst>
              <a:ext uri="{28A0092B-C50C-407E-A947-70E740481C1C}">
                <a14:useLocalDpi xmlns:a14="http://schemas.microsoft.com/office/drawing/2010/main" val="0"/>
              </a:ext>
            </a:extLst>
          </a:blip>
          <a:srcRect l="11221" r="11221"/>
          <a:stretch/>
        </p:blipFill>
        <p:spPr bwMode="auto">
          <a:xfrm>
            <a:off x="5137463" y="759599"/>
            <a:ext cx="6193767" cy="5330650"/>
          </a:xfrm>
          <a:prstGeom prst="rect">
            <a:avLst/>
          </a:prstGeom>
          <a:noFill/>
        </p:spPr>
      </p:pic>
    </p:spTree>
    <p:extLst>
      <p:ext uri="{BB962C8B-B14F-4D97-AF65-F5344CB8AC3E}">
        <p14:creationId xmlns:p14="http://schemas.microsoft.com/office/powerpoint/2010/main" val="1280950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0" name="Rectangle 1029">
            <a:extLst>
              <a:ext uri="{FF2B5EF4-FFF2-40B4-BE49-F238E27FC236}">
                <a16:creationId xmlns:a16="http://schemas.microsoft.com/office/drawing/2014/main" id="{47BA6B54-FD0C-4B20-816F-3B6BEEA1D6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2" name="Rectangle 1031">
            <a:extLst>
              <a:ext uri="{FF2B5EF4-FFF2-40B4-BE49-F238E27FC236}">
                <a16:creationId xmlns:a16="http://schemas.microsoft.com/office/drawing/2014/main" id="{CE90C7AB-40E9-481F-980A-EDD19EFF35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5608255"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el 1">
            <a:extLst>
              <a:ext uri="{FF2B5EF4-FFF2-40B4-BE49-F238E27FC236}">
                <a16:creationId xmlns:a16="http://schemas.microsoft.com/office/drawing/2014/main" id="{AE4490BB-4C33-D5C9-473A-63B0879A7614}"/>
              </a:ext>
            </a:extLst>
          </p:cNvPr>
          <p:cNvSpPr>
            <a:spLocks noGrp="1"/>
          </p:cNvSpPr>
          <p:nvPr>
            <p:ph type="title"/>
          </p:nvPr>
        </p:nvSpPr>
        <p:spPr>
          <a:xfrm>
            <a:off x="289248" y="1123837"/>
            <a:ext cx="4998963" cy="1255469"/>
          </a:xfrm>
        </p:spPr>
        <p:txBody>
          <a:bodyPr vert="horz" lIns="91440" tIns="45720" rIns="91440" bIns="45720" rtlCol="0" anchor="ctr">
            <a:normAutofit/>
          </a:bodyPr>
          <a:lstStyle/>
          <a:p>
            <a:r>
              <a:rPr lang="en-US" b="1" dirty="0" err="1"/>
              <a:t>Achtergrond</a:t>
            </a:r>
            <a:r>
              <a:rPr lang="en-US" b="1" dirty="0"/>
              <a:t> </a:t>
            </a:r>
            <a:r>
              <a:rPr lang="en-US" b="1" dirty="0" err="1"/>
              <a:t>en</a:t>
            </a:r>
            <a:r>
              <a:rPr lang="en-US" b="1" dirty="0"/>
              <a:t> </a:t>
            </a:r>
            <a:r>
              <a:rPr lang="en-US" b="1" dirty="0" err="1"/>
              <a:t>aanleiding</a:t>
            </a:r>
            <a:endParaRPr lang="en-US" b="1" dirty="0"/>
          </a:p>
        </p:txBody>
      </p:sp>
      <p:sp>
        <p:nvSpPr>
          <p:cNvPr id="8" name="Tijdelijke aanduiding voor inhoud 7">
            <a:extLst>
              <a:ext uri="{FF2B5EF4-FFF2-40B4-BE49-F238E27FC236}">
                <a16:creationId xmlns:a16="http://schemas.microsoft.com/office/drawing/2014/main" id="{C4A977C1-299C-D9DC-36B1-7AA2AD3E51DF}"/>
              </a:ext>
            </a:extLst>
          </p:cNvPr>
          <p:cNvSpPr>
            <a:spLocks noGrp="1"/>
          </p:cNvSpPr>
          <p:nvPr>
            <p:ph idx="1"/>
          </p:nvPr>
        </p:nvSpPr>
        <p:spPr>
          <a:xfrm>
            <a:off x="289249" y="2510395"/>
            <a:ext cx="4998962" cy="3274586"/>
          </a:xfrm>
        </p:spPr>
        <p:txBody>
          <a:bodyPr vert="horz" lIns="91440" tIns="45720" rIns="91440" bIns="45720" rtlCol="0" anchor="t">
            <a:normAutofit fontScale="92500"/>
          </a:bodyPr>
          <a:lstStyle/>
          <a:p>
            <a:pPr marL="342900" lvl="0" indent="-342900">
              <a:spcBef>
                <a:spcPts val="1300"/>
              </a:spcBef>
              <a:spcAft>
                <a:spcPts val="1300"/>
              </a:spcAft>
              <a:buFont typeface="+mj-lt"/>
              <a:buAutoNum type="arabicPeriod"/>
            </a:pPr>
            <a:r>
              <a:rPr lang="nl-NL" sz="1800" b="1" kern="0" dirty="0">
                <a:solidFill>
                  <a:srgbClr val="E30613"/>
                </a:solidFill>
                <a:effectLst/>
                <a:latin typeface="Segoe UI" panose="020B0502040204020203" pitchFamily="34" charset="0"/>
                <a:ea typeface="Avenir Black" panose="02000503020000020003" pitchFamily="2" charset="0"/>
              </a:rPr>
              <a:t>Achtergrond en aanleiding</a:t>
            </a:r>
            <a:br>
              <a:rPr lang="nl-NL" sz="1800" b="1" kern="0" dirty="0">
                <a:solidFill>
                  <a:srgbClr val="E30613"/>
                </a:solidFill>
                <a:effectLst/>
                <a:latin typeface="Segoe UI" panose="020B0502040204020203" pitchFamily="34" charset="0"/>
                <a:ea typeface="Avenir Black" panose="02000503020000020003" pitchFamily="2" charset="0"/>
              </a:rPr>
            </a:br>
            <a:r>
              <a:rPr lang="nl-NL" sz="1800" dirty="0">
                <a:solidFill>
                  <a:srgbClr val="000000"/>
                </a:solidFill>
                <a:effectLst/>
                <a:latin typeface="Segoe UI" panose="020B0502040204020203" pitchFamily="34" charset="0"/>
                <a:ea typeface="Times New Roman" panose="02020603050405020304" pitchFamily="18" charset="0"/>
              </a:rPr>
              <a:t>Centraal staat hoe empowerment bijdraagt aan de participatie en het versterken van eigen regie van cliënten in Beschermd Thuis. Het vergroten van kennis, vaardigheden, eigen initiatief en het versterken van het netwerk zijn manieren om empowerment te bevorderen. Er worden twee soorten trainingen onderzocht en hun impact op cliëntempowerment, evenals hoe professionals empowerment stimuleren. Ook wordt er gekeken tot in hoeverre participatie bevorderend werkt en individuele en collectieve empowerment op elkaar ingrijpt.</a:t>
            </a:r>
            <a:endParaRPr lang="nl-NL" sz="1800" dirty="0">
              <a:effectLst/>
              <a:latin typeface="Segoe UI" panose="020B0502040204020203" pitchFamily="34" charset="0"/>
              <a:ea typeface="Times New Roman" panose="02020603050405020304" pitchFamily="18" charset="0"/>
            </a:endParaRPr>
          </a:p>
        </p:txBody>
      </p:sp>
      <p:sp>
        <p:nvSpPr>
          <p:cNvPr id="1034" name="Rectangle 1033">
            <a:extLst>
              <a:ext uri="{FF2B5EF4-FFF2-40B4-BE49-F238E27FC236}">
                <a16:creationId xmlns:a16="http://schemas.microsoft.com/office/drawing/2014/main" id="{23ADD3AA-6CC0-4B1A-B4A3-98AD78A1EA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2839" y="758952"/>
            <a:ext cx="2842930" cy="3191490"/>
          </a:xfrm>
          <a:prstGeom prst="rect">
            <a:avLst/>
          </a:prstGeom>
          <a:solidFill>
            <a:srgbClr val="FFFFFF"/>
          </a:solidFill>
          <a:ln w="66675" cmpd="sng">
            <a:solidFill>
              <a:schemeClr val="bg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5">
            <a:extLst>
              <a:ext uri="{FF2B5EF4-FFF2-40B4-BE49-F238E27FC236}">
                <a16:creationId xmlns:a16="http://schemas.microsoft.com/office/drawing/2014/main" id="{817812C9-8F6F-B002-7883-79FA67165F1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433" t="981" r="3433" b="-981"/>
          <a:stretch/>
        </p:blipFill>
        <p:spPr>
          <a:xfrm>
            <a:off x="6229845" y="1605429"/>
            <a:ext cx="2568918" cy="1498535"/>
          </a:xfrm>
          <a:prstGeom prst="rect">
            <a:avLst/>
          </a:prstGeom>
          <a:extLst>
            <a:ext uri="{FAA26D3D-D897-4be2-8F04-BA451C77F1D7}">
              <ma14:placeholderFlag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ext>
          </a:extLst>
        </p:spPr>
      </p:pic>
      <p:sp>
        <p:nvSpPr>
          <p:cNvPr id="1036" name="Rectangle 1035">
            <a:extLst>
              <a:ext uri="{FF2B5EF4-FFF2-40B4-BE49-F238E27FC236}">
                <a16:creationId xmlns:a16="http://schemas.microsoft.com/office/drawing/2014/main" id="{BC834C09-A316-497B-9771-15920104D4C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91252" y="758952"/>
            <a:ext cx="2396659" cy="1844767"/>
          </a:xfrm>
          <a:prstGeom prst="rect">
            <a:avLst/>
          </a:prstGeom>
          <a:solidFill>
            <a:srgbClr val="FFFFFF"/>
          </a:solidFill>
          <a:ln w="66675" cmpd="sng">
            <a:solidFill>
              <a:schemeClr val="bg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5" name="Picture 1" descr="page1image32790880">
            <a:extLst>
              <a:ext uri="{FF2B5EF4-FFF2-40B4-BE49-F238E27FC236}">
                <a16:creationId xmlns:a16="http://schemas.microsoft.com/office/drawing/2014/main" id="{F10879AD-EF8B-651E-1F41-3AD136F70B74}"/>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9228172" y="1204997"/>
            <a:ext cx="2122819" cy="972959"/>
          </a:xfrm>
          <a:prstGeom prst="rect">
            <a:avLst/>
          </a:prstGeom>
          <a:noFill/>
          <a:extLst>
            <a:ext uri="{909E8E84-426E-40DD-AFC4-6F175D3DCCD1}">
              <a14:hiddenFill xmlns:a14="http://schemas.microsoft.com/office/drawing/2010/main">
                <a:solidFill>
                  <a:srgbClr val="FFFFFF"/>
                </a:solidFill>
              </a14:hiddenFill>
            </a:ext>
          </a:extLst>
        </p:spPr>
      </p:pic>
      <p:sp>
        <p:nvSpPr>
          <p:cNvPr id="1038" name="Rectangle 1037">
            <a:extLst>
              <a:ext uri="{FF2B5EF4-FFF2-40B4-BE49-F238E27FC236}">
                <a16:creationId xmlns:a16="http://schemas.microsoft.com/office/drawing/2014/main" id="{4AC7689F-BE25-443E-B15D-45268CC4AB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2839" y="4115150"/>
            <a:ext cx="2842930" cy="1983897"/>
          </a:xfrm>
          <a:prstGeom prst="rect">
            <a:avLst/>
          </a:prstGeom>
          <a:solidFill>
            <a:srgbClr val="FFFFFF"/>
          </a:solidFill>
          <a:ln w="66675" cmpd="sng">
            <a:solidFill>
              <a:schemeClr val="bg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Afbeelding 4">
            <a:extLst>
              <a:ext uri="{FF2B5EF4-FFF2-40B4-BE49-F238E27FC236}">
                <a16:creationId xmlns:a16="http://schemas.microsoft.com/office/drawing/2014/main" id="{F5677DB5-0FF0-A436-609A-16C180081FD5}"/>
              </a:ext>
            </a:extLst>
          </p:cNvPr>
          <p:cNvPicPr>
            <a:picLocks noChangeAspect="1"/>
          </p:cNvPicPr>
          <p:nvPr/>
        </p:nvPicPr>
        <p:blipFill>
          <a:blip r:embed="rId5"/>
          <a:stretch>
            <a:fillRect/>
          </a:stretch>
        </p:blipFill>
        <p:spPr>
          <a:xfrm>
            <a:off x="6229845" y="4748359"/>
            <a:ext cx="2568918" cy="727399"/>
          </a:xfrm>
          <a:prstGeom prst="rect">
            <a:avLst/>
          </a:prstGeom>
        </p:spPr>
      </p:pic>
      <p:sp>
        <p:nvSpPr>
          <p:cNvPr id="1040" name="Rectangle 1039">
            <a:extLst>
              <a:ext uri="{FF2B5EF4-FFF2-40B4-BE49-F238E27FC236}">
                <a16:creationId xmlns:a16="http://schemas.microsoft.com/office/drawing/2014/main" id="{5296173E-160F-42EA-B0C9-8E2804C9A3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091252" y="2722807"/>
            <a:ext cx="2396659" cy="3367097"/>
          </a:xfrm>
          <a:prstGeom prst="rect">
            <a:avLst/>
          </a:prstGeom>
          <a:solidFill>
            <a:srgbClr val="FFFFFF"/>
          </a:solidFill>
          <a:ln w="66675" cmpd="sng">
            <a:solidFill>
              <a:schemeClr val="bg2"/>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Afbeelding 4" descr="Leger des Heils Logo PNG Vector">
            <a:extLst>
              <a:ext uri="{FF2B5EF4-FFF2-40B4-BE49-F238E27FC236}">
                <a16:creationId xmlns:a16="http://schemas.microsoft.com/office/drawing/2014/main" id="{90B0A6DC-8997-2185-284C-468A3C8A3FC9}"/>
              </a:ext>
            </a:extLst>
          </p:cNvPr>
          <p:cNvPicPr>
            <a:picLocks noChangeAspect="1" noChangeArrowheads="1"/>
          </p:cNvPicPr>
          <p:nvPr/>
        </p:nvPicPr>
        <p:blipFill>
          <a:blip r:embed="rId6" r:link="rId7">
            <a:extLst>
              <a:ext uri="{28A0092B-C50C-407E-A947-70E740481C1C}">
                <a14:useLocalDpi xmlns:a14="http://schemas.microsoft.com/office/drawing/2010/main" val="0"/>
              </a:ext>
            </a:extLst>
          </a:blip>
          <a:stretch>
            <a:fillRect/>
          </a:stretch>
        </p:blipFill>
        <p:spPr bwMode="auto">
          <a:xfrm>
            <a:off x="9228172" y="3344945"/>
            <a:ext cx="2120400" cy="2120400"/>
          </a:xfrm>
          <a:prstGeom prst="rect">
            <a:avLst/>
          </a:prstGeom>
          <a:noFill/>
          <a:extLst>
            <a:ext uri="{909E8E84-426E-40DD-AFC4-6F175D3DCCD1}">
              <a14:hiddenFill xmlns:a14="http://schemas.microsoft.com/office/drawing/2010/main">
                <a:solidFill>
                  <a:srgbClr val="FFFFFF"/>
                </a:solidFill>
              </a14:hiddenFill>
            </a:ext>
          </a:extLst>
        </p:spPr>
      </p:pic>
      <p:sp>
        <p:nvSpPr>
          <p:cNvPr id="1042" name="Rectangle 1041">
            <a:extLst>
              <a:ext uri="{FF2B5EF4-FFF2-40B4-BE49-F238E27FC236}">
                <a16:creationId xmlns:a16="http://schemas.microsoft.com/office/drawing/2014/main" id="{85FD8413-571F-456D-BB62-4C204826EB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2">
            <a:extLst>
              <a:ext uri="{FF2B5EF4-FFF2-40B4-BE49-F238E27FC236}">
                <a16:creationId xmlns:a16="http://schemas.microsoft.com/office/drawing/2014/main" id="{E8FD9D94-13CA-C806-9386-4A77F82BA515}"/>
              </a:ext>
            </a:extLst>
          </p:cNvPr>
          <p:cNvSpPr>
            <a:spLocks noChangeArrowheads="1"/>
          </p:cNvSpPr>
          <p:nvPr/>
        </p:nvSpPr>
        <p:spPr bwMode="auto">
          <a:xfrm>
            <a:off x="-10585278" y="668866"/>
            <a:ext cx="10241988"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nl-NL"/>
          </a:p>
        </p:txBody>
      </p:sp>
    </p:spTree>
    <p:extLst>
      <p:ext uri="{BB962C8B-B14F-4D97-AF65-F5344CB8AC3E}">
        <p14:creationId xmlns:p14="http://schemas.microsoft.com/office/powerpoint/2010/main" val="25881271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4490BB-4C33-D5C9-473A-63B0879A7614}"/>
              </a:ext>
            </a:extLst>
          </p:cNvPr>
          <p:cNvSpPr>
            <a:spLocks noGrp="1"/>
          </p:cNvSpPr>
          <p:nvPr>
            <p:ph type="title"/>
          </p:nvPr>
        </p:nvSpPr>
        <p:spPr>
          <a:xfrm>
            <a:off x="252918" y="1123837"/>
            <a:ext cx="3383899" cy="4601183"/>
          </a:xfrm>
        </p:spPr>
        <p:txBody>
          <a:bodyPr>
            <a:normAutofit/>
          </a:bodyPr>
          <a:lstStyle/>
          <a:p>
            <a:r>
              <a:rPr lang="nl-NL" sz="4000" b="1" dirty="0">
                <a:latin typeface="Calibri" panose="020F0502020204030204" pitchFamily="34" charset="0"/>
                <a:cs typeface="Calibri" panose="020F0502020204030204" pitchFamily="34" charset="0"/>
              </a:rPr>
              <a:t>Kernelementen onderzoek</a:t>
            </a:r>
          </a:p>
        </p:txBody>
      </p:sp>
      <p:pic>
        <p:nvPicPr>
          <p:cNvPr id="4" name="Picture 5">
            <a:extLst>
              <a:ext uri="{FF2B5EF4-FFF2-40B4-BE49-F238E27FC236}">
                <a16:creationId xmlns:a16="http://schemas.microsoft.com/office/drawing/2014/main" id="{FF6399DD-ED1A-9E29-67A9-F83703578C20}"/>
              </a:ext>
            </a:extLst>
          </p:cNvPr>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l="-3433" t="981" r="3433" b="-981"/>
          <a:stretch/>
        </p:blipFill>
        <p:spPr>
          <a:xfrm>
            <a:off x="3749993" y="1221369"/>
            <a:ext cx="2493645" cy="1454626"/>
          </a:xfrm>
          <a:prstGeom prst="rect">
            <a:avLst/>
          </a:prstGeom>
          <a:extLst>
            <a:ext uri="{FAA26D3D-D897-4be2-8F04-BA451C77F1D7}">
              <ma14:placeholderFlag xmlns:wpc="http://schemas.microsoft.com/office/word/2010/wordprocessingCanvas" xmlns:cx="http://schemas.microsoft.com/office/drawing/2014/chartex" xmlns:cx1="http://schemas.microsoft.com/office/drawing/2015/9/8/chartex" xmlns:cx2="http://schemas.microsoft.com/office/drawing/2015/10/21/chartex" xmlns:cx3="http://schemas.microsoft.com/office/drawing/2016/5/9/chartex" xmlns:cx4="http://schemas.microsoft.com/office/drawing/2016/5/10/chartex" xmlns:cx5="http://schemas.microsoft.com/office/drawing/2016/5/11/chartex" xmlns:cx6="http://schemas.microsoft.com/office/drawing/2016/5/12/chartex" xmlns:cx7="http://schemas.microsoft.com/office/drawing/2016/5/13/chartex" xmlns:cx8="http://schemas.microsoft.com/office/drawing/2016/5/14/chartex" xmlns:mc="http://schemas.openxmlformats.org/markup-compatibility/2006" xmlns:aink="http://schemas.microsoft.com/office/drawing/2016/ink" xmlns:am3d="http://schemas.microsoft.com/office/drawing/2017/model3d"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16cex="http://schemas.microsoft.com/office/word/2018/wordml/cex" xmlns:w16cid="http://schemas.microsoft.com/office/word/2016/wordml/cid" xmlns:w16="http://schemas.microsoft.com/office/word/2018/wordml" xmlns:w16sdtdh="http://schemas.microsoft.com/office/word/2020/wordml/sdtdatahash" xmlns:w16se="http://schemas.microsoft.com/office/word/2015/wordml/symex"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ma14="http://schemas.microsoft.com/office/mac/drawingml/2011/main" xmlns:w="http://schemas.openxmlformats.org/wordprocessingml/2006/main" xmlns:w10="urn:schemas-microsoft-com:office:word" xmlns:v="urn:schemas-microsoft-com:vml" xmlns:o="urn:schemas-microsoft-com:office:office" xmlns:mv="urn:schemas-microsoft-com:mac:vml" xmlns:mo="http://schemas.microsoft.com/office/mac/office/2008/main" xmlns="" xmlns:lc="http://schemas.openxmlformats.org/drawingml/2006/lockedCanvas"/>
            </a:ext>
          </a:extLst>
        </p:spPr>
      </p:pic>
      <p:pic>
        <p:nvPicPr>
          <p:cNvPr id="1025" name="Picture 1" descr="page1image32790880">
            <a:extLst>
              <a:ext uri="{FF2B5EF4-FFF2-40B4-BE49-F238E27FC236}">
                <a16:creationId xmlns:a16="http://schemas.microsoft.com/office/drawing/2014/main" id="{F10879AD-EF8B-651E-1F41-3AD136F70B7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79909" y="1632156"/>
            <a:ext cx="1524000" cy="698500"/>
          </a:xfrm>
          <a:prstGeom prst="rect">
            <a:avLst/>
          </a:prstGeom>
          <a:noFill/>
          <a:extLst>
            <a:ext uri="{909E8E84-426E-40DD-AFC4-6F175D3DCCD1}">
              <a14:hiddenFill xmlns:a14="http://schemas.microsoft.com/office/drawing/2010/main">
                <a:solidFill>
                  <a:srgbClr val="FFFFFF"/>
                </a:solidFill>
              </a14:hiddenFill>
            </a:ext>
          </a:extLst>
        </p:spPr>
      </p:pic>
      <p:pic>
        <p:nvPicPr>
          <p:cNvPr id="5" name="Afbeelding 4">
            <a:extLst>
              <a:ext uri="{FF2B5EF4-FFF2-40B4-BE49-F238E27FC236}">
                <a16:creationId xmlns:a16="http://schemas.microsoft.com/office/drawing/2014/main" id="{F5677DB5-0FF0-A436-609A-16C180081FD5}"/>
              </a:ext>
            </a:extLst>
          </p:cNvPr>
          <p:cNvPicPr>
            <a:picLocks noChangeAspect="1"/>
          </p:cNvPicPr>
          <p:nvPr/>
        </p:nvPicPr>
        <p:blipFill>
          <a:blip r:embed="rId5"/>
          <a:stretch>
            <a:fillRect/>
          </a:stretch>
        </p:blipFill>
        <p:spPr>
          <a:xfrm>
            <a:off x="8040180" y="1632156"/>
            <a:ext cx="1844957" cy="499534"/>
          </a:xfrm>
          <a:prstGeom prst="rect">
            <a:avLst/>
          </a:prstGeom>
        </p:spPr>
      </p:pic>
      <p:graphicFrame>
        <p:nvGraphicFramePr>
          <p:cNvPr id="1027" name="Tekstvak 6">
            <a:extLst>
              <a:ext uri="{FF2B5EF4-FFF2-40B4-BE49-F238E27FC236}">
                <a16:creationId xmlns:a16="http://schemas.microsoft.com/office/drawing/2014/main" id="{EA2EEF4D-DE8B-CFC6-2AA9-C5090535FD33}"/>
              </a:ext>
            </a:extLst>
          </p:cNvPr>
          <p:cNvGraphicFramePr/>
          <p:nvPr/>
        </p:nvGraphicFramePr>
        <p:xfrm>
          <a:off x="3868738" y="2967335"/>
          <a:ext cx="8070343" cy="2246769"/>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pic>
        <p:nvPicPr>
          <p:cNvPr id="3" name="Afbeelding 4" descr="Leger des Heils Logo PNG Vector">
            <a:extLst>
              <a:ext uri="{FF2B5EF4-FFF2-40B4-BE49-F238E27FC236}">
                <a16:creationId xmlns:a16="http://schemas.microsoft.com/office/drawing/2014/main" id="{D53ECCC8-B717-C632-BEDC-D66EDE7EB123}"/>
              </a:ext>
            </a:extLst>
          </p:cNvPr>
          <p:cNvPicPr>
            <a:picLocks noChangeAspect="1" noChangeArrowheads="1"/>
          </p:cNvPicPr>
          <p:nvPr/>
        </p:nvPicPr>
        <p:blipFill>
          <a:blip r:embed="rId11" r:link="rId12">
            <a:extLst>
              <a:ext uri="{28A0092B-C50C-407E-A947-70E740481C1C}">
                <a14:useLocalDpi xmlns:a14="http://schemas.microsoft.com/office/drawing/2010/main" val="0"/>
              </a:ext>
            </a:extLst>
          </a:blip>
          <a:stretch>
            <a:fillRect/>
          </a:stretch>
        </p:blipFill>
        <p:spPr bwMode="auto">
          <a:xfrm>
            <a:off x="10021408" y="1362033"/>
            <a:ext cx="1497990" cy="14140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3841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4490BB-4C33-D5C9-473A-63B0879A7614}"/>
              </a:ext>
            </a:extLst>
          </p:cNvPr>
          <p:cNvSpPr>
            <a:spLocks noGrp="1"/>
          </p:cNvSpPr>
          <p:nvPr>
            <p:ph type="title"/>
          </p:nvPr>
        </p:nvSpPr>
        <p:spPr/>
        <p:txBody>
          <a:bodyPr>
            <a:normAutofit/>
          </a:bodyPr>
          <a:lstStyle/>
          <a:p>
            <a:r>
              <a:rPr lang="nl-NL" sz="4000" b="1" dirty="0">
                <a:latin typeface="Calibri" panose="020F0502020204030204" pitchFamily="34" charset="0"/>
                <a:cs typeface="Calibri" panose="020F0502020204030204" pitchFamily="34" charset="0"/>
              </a:rPr>
              <a:t>Doel</a:t>
            </a:r>
          </a:p>
        </p:txBody>
      </p:sp>
      <p:pic>
        <p:nvPicPr>
          <p:cNvPr id="4" name="Picture 5">
            <a:extLst>
              <a:ext uri="{FF2B5EF4-FFF2-40B4-BE49-F238E27FC236}">
                <a16:creationId xmlns:a16="http://schemas.microsoft.com/office/drawing/2014/main" id="{FF6399DD-ED1A-9E29-67A9-F83703578C20}"/>
              </a:ext>
            </a:extLst>
          </p:cNvPr>
          <p:cNvPicPr>
            <a:picLocks noGrp="1" noChangeAspect="1"/>
          </p:cNvPicPr>
          <p:nvPr>
            <p:ph idx="1"/>
          </p:nvPr>
        </p:nvPicPr>
        <p:blipFill rotWithShape="1">
          <a:blip r:embed="rId3" cstate="print">
            <a:extLst>
              <a:ext uri="{28A0092B-C50C-407E-A947-70E740481C1C}">
                <a14:useLocalDpi xmlns:a14="http://schemas.microsoft.com/office/drawing/2010/main" val="0"/>
              </a:ext>
            </a:extLst>
          </a:blip>
          <a:srcRect l="-3433" t="981" r="3433" b="-981"/>
          <a:stretch/>
        </p:blipFill>
        <p:spPr>
          <a:xfrm>
            <a:off x="3868738" y="1290637"/>
            <a:ext cx="2374900" cy="1385358"/>
          </a:xfrm>
          <a:prstGeom prst="rect">
            <a:avLst/>
          </a:prstGeom>
          <a:extLst>
            <a:ext uri="{FAA26D3D-D897-4be2-8F04-BA451C77F1D7}">
              <ma14:placeholderFlag xmlns:lc="http://schemas.openxmlformats.org/drawingml/2006/lockedCanvas" xmlns="" xmlns:mo="http://schemas.microsoft.com/office/mac/office/2008/main" xmlns:mv="urn:schemas-microsoft-com:mac:vml" xmlns:o="urn:schemas-microsoft-com:office:office" xmlns:v="urn:schemas-microsoft-com:vml" xmlns:w10="urn:schemas-microsoft-com:office:word" xmlns:w="http://schemas.openxmlformats.org/wordprocessingml/2006/main" xmlns:ma14="http://schemas.microsoft.com/office/mac/drawingml/2011/main" xmlns:pic="http://schemas.openxmlformats.org/drawingml/2006/picture" xmlns:wps="http://schemas.microsoft.com/office/word/2010/wordprocessingShape" xmlns:wne="http://schemas.microsoft.com/office/word/2006/wordml" xmlns:wpi="http://schemas.microsoft.com/office/word/2010/wordprocessingInk" xmlns:wpg="http://schemas.microsoft.com/office/word/2010/wordprocessingGroup" xmlns:w16se="http://schemas.microsoft.com/office/word/2015/wordml/symex" xmlns:w16sdtdh="http://schemas.microsoft.com/office/word/2020/wordml/sdtdatahash" xmlns:w16="http://schemas.microsoft.com/office/word/2018/wordml" xmlns:w16cid="http://schemas.microsoft.com/office/word/2016/wordml/cid" xmlns:w16cex="http://schemas.microsoft.com/office/word/2018/wordml/cex" xmlns:w15="http://schemas.microsoft.com/office/word/2012/wordml" xmlns:w14="http://schemas.microsoft.com/office/word/2010/wordml" xmlns:wp="http://schemas.openxmlformats.org/drawingml/2006/wordprocessingDrawing" xmlns:wp14="http://schemas.microsoft.com/office/word/2010/wordprocessingDrawing" xmlns:m="http://schemas.openxmlformats.org/officeDocument/2006/math"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a:ext>
          </a:extLst>
        </p:spPr>
      </p:pic>
      <p:pic>
        <p:nvPicPr>
          <p:cNvPr id="1025" name="Picture 1" descr="page1image32790880">
            <a:extLst>
              <a:ext uri="{FF2B5EF4-FFF2-40B4-BE49-F238E27FC236}">
                <a16:creationId xmlns:a16="http://schemas.microsoft.com/office/drawing/2014/main" id="{F10879AD-EF8B-651E-1F41-3AD136F70B7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3638" y="1634066"/>
            <a:ext cx="1524000" cy="698500"/>
          </a:xfrm>
          <a:prstGeom prst="rect">
            <a:avLst/>
          </a:prstGeom>
          <a:noFill/>
          <a:extLst>
            <a:ext uri="{909E8E84-426E-40DD-AFC4-6F175D3DCCD1}">
              <a14:hiddenFill xmlns:a14="http://schemas.microsoft.com/office/drawing/2010/main">
                <a:solidFill>
                  <a:srgbClr val="FFFFFF"/>
                </a:solidFill>
              </a14:hiddenFill>
            </a:ext>
          </a:extLst>
        </p:spPr>
      </p:pic>
      <p:pic>
        <p:nvPicPr>
          <p:cNvPr id="5" name="Afbeelding 4">
            <a:extLst>
              <a:ext uri="{FF2B5EF4-FFF2-40B4-BE49-F238E27FC236}">
                <a16:creationId xmlns:a16="http://schemas.microsoft.com/office/drawing/2014/main" id="{F5677DB5-0FF0-A436-609A-16C180081FD5}"/>
              </a:ext>
            </a:extLst>
          </p:cNvPr>
          <p:cNvPicPr>
            <a:picLocks noChangeAspect="1"/>
          </p:cNvPicPr>
          <p:nvPr/>
        </p:nvPicPr>
        <p:blipFill>
          <a:blip r:embed="rId5"/>
          <a:stretch>
            <a:fillRect/>
          </a:stretch>
        </p:blipFill>
        <p:spPr>
          <a:xfrm>
            <a:off x="7903909" y="1634066"/>
            <a:ext cx="1844957" cy="499534"/>
          </a:xfrm>
          <a:prstGeom prst="rect">
            <a:avLst/>
          </a:prstGeom>
        </p:spPr>
      </p:pic>
      <p:sp>
        <p:nvSpPr>
          <p:cNvPr id="7" name="Tekstvak 6">
            <a:extLst>
              <a:ext uri="{FF2B5EF4-FFF2-40B4-BE49-F238E27FC236}">
                <a16:creationId xmlns:a16="http://schemas.microsoft.com/office/drawing/2014/main" id="{E82478C5-7586-1222-EF99-9CD782C2C937}"/>
              </a:ext>
            </a:extLst>
          </p:cNvPr>
          <p:cNvSpPr txBox="1"/>
          <p:nvPr/>
        </p:nvSpPr>
        <p:spPr>
          <a:xfrm>
            <a:off x="3868738" y="2967335"/>
            <a:ext cx="8070343" cy="2062103"/>
          </a:xfrm>
          <a:prstGeom prst="rect">
            <a:avLst/>
          </a:prstGeom>
          <a:noFill/>
        </p:spPr>
        <p:txBody>
          <a:bodyPr wrap="square">
            <a:spAutoFit/>
          </a:bodyPr>
          <a:lstStyle/>
          <a:p>
            <a:r>
              <a:rPr lang="nl-NL" sz="32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Centraal staat hoe </a:t>
            </a:r>
            <a:r>
              <a:rPr lang="nl-NL" sz="3200" b="1">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empowerment bijdraagt </a:t>
            </a:r>
            <a:r>
              <a:rPr lang="nl-NL" sz="3200" b="1" dirty="0">
                <a:solidFill>
                  <a:srgbClr val="C00000"/>
                </a:solidFill>
                <a:effectLst/>
                <a:latin typeface="Calibri" panose="020F0502020204030204" pitchFamily="34" charset="0"/>
                <a:ea typeface="Times New Roman" panose="02020603050405020304" pitchFamily="18" charset="0"/>
                <a:cs typeface="Calibri" panose="020F0502020204030204" pitchFamily="34" charset="0"/>
              </a:rPr>
              <a:t>aan participatie en het versterken van de eigen regie van cliënten die thuis in de wijk wonen.</a:t>
            </a:r>
            <a:r>
              <a:rPr lang="nl-NL" sz="3200" b="1" dirty="0">
                <a:effectLst/>
                <a:latin typeface="Calibri" panose="020F0502020204030204" pitchFamily="34" charset="0"/>
                <a:cs typeface="Calibri" panose="020F0502020204030204" pitchFamily="34" charset="0"/>
              </a:rPr>
              <a:t> </a:t>
            </a:r>
            <a:endParaRPr lang="nl-NL" sz="3200" b="1" dirty="0">
              <a:latin typeface="Calibri" panose="020F0502020204030204" pitchFamily="34" charset="0"/>
              <a:cs typeface="Calibri" panose="020F0502020204030204" pitchFamily="34" charset="0"/>
            </a:endParaRPr>
          </a:p>
        </p:txBody>
      </p:sp>
      <p:pic>
        <p:nvPicPr>
          <p:cNvPr id="3" name="Afbeelding 4" descr="Leger des Heils Logo PNG Vector">
            <a:extLst>
              <a:ext uri="{FF2B5EF4-FFF2-40B4-BE49-F238E27FC236}">
                <a16:creationId xmlns:a16="http://schemas.microsoft.com/office/drawing/2014/main" id="{4CB4C91C-2922-7ED2-3931-1A963D2EBB1E}"/>
              </a:ext>
            </a:extLst>
          </p:cNvPr>
          <p:cNvPicPr>
            <a:picLocks noChangeAspect="1" noChangeArrowheads="1"/>
          </p:cNvPicPr>
          <p:nvPr/>
        </p:nvPicPr>
        <p:blipFill>
          <a:blip r:embed="rId6" r:link="rId7">
            <a:extLst>
              <a:ext uri="{28A0092B-C50C-407E-A947-70E740481C1C}">
                <a14:useLocalDpi xmlns:a14="http://schemas.microsoft.com/office/drawing/2010/main" val="0"/>
              </a:ext>
            </a:extLst>
          </a:blip>
          <a:stretch>
            <a:fillRect/>
          </a:stretch>
        </p:blipFill>
        <p:spPr bwMode="auto">
          <a:xfrm>
            <a:off x="9947482" y="1416163"/>
            <a:ext cx="1454729" cy="14348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63973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6CB35A-6071-D50E-5A4A-401114D99F89}"/>
              </a:ext>
            </a:extLst>
          </p:cNvPr>
          <p:cNvSpPr>
            <a:spLocks noGrp="1"/>
          </p:cNvSpPr>
          <p:nvPr>
            <p:ph type="title"/>
          </p:nvPr>
        </p:nvSpPr>
        <p:spPr>
          <a:xfrm>
            <a:off x="641667" y="5257630"/>
            <a:ext cx="10908667" cy="1021405"/>
          </a:xfrm>
        </p:spPr>
        <p:txBody>
          <a:bodyPr>
            <a:normAutofit/>
          </a:bodyPr>
          <a:lstStyle/>
          <a:p>
            <a:pPr algn="ctr"/>
            <a:r>
              <a:rPr lang="nl-NL"/>
              <a:t>Empowerment</a:t>
            </a:r>
          </a:p>
        </p:txBody>
      </p:sp>
      <p:graphicFrame>
        <p:nvGraphicFramePr>
          <p:cNvPr id="16" name="Tijdelijke aanduiding voor inhoud 2">
            <a:extLst>
              <a:ext uri="{FF2B5EF4-FFF2-40B4-BE49-F238E27FC236}">
                <a16:creationId xmlns:a16="http://schemas.microsoft.com/office/drawing/2014/main" id="{B75E19AC-D1BC-96CF-159A-46D744C4663B}"/>
              </a:ext>
            </a:extLst>
          </p:cNvPr>
          <p:cNvGraphicFramePr>
            <a:graphicFrameLocks noGrp="1"/>
          </p:cNvGraphicFramePr>
          <p:nvPr>
            <p:ph idx="1"/>
            <p:extLst>
              <p:ext uri="{D42A27DB-BD31-4B8C-83A1-F6EECF244321}">
                <p14:modId xmlns:p14="http://schemas.microsoft.com/office/powerpoint/2010/main" val="3788641536"/>
              </p:ext>
            </p:extLst>
          </p:nvPr>
        </p:nvGraphicFramePr>
        <p:xfrm>
          <a:off x="702727" y="1029176"/>
          <a:ext cx="10786546" cy="34441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kstvak 5">
            <a:extLst>
              <a:ext uri="{FF2B5EF4-FFF2-40B4-BE49-F238E27FC236}">
                <a16:creationId xmlns:a16="http://schemas.microsoft.com/office/drawing/2014/main" id="{46C6242C-4B46-CE43-9B42-857350F66C8C}"/>
              </a:ext>
            </a:extLst>
          </p:cNvPr>
          <p:cNvSpPr txBox="1"/>
          <p:nvPr/>
        </p:nvSpPr>
        <p:spPr>
          <a:xfrm>
            <a:off x="4334933" y="578965"/>
            <a:ext cx="5008102" cy="584775"/>
          </a:xfrm>
          <a:prstGeom prst="rect">
            <a:avLst/>
          </a:prstGeom>
          <a:noFill/>
        </p:spPr>
        <p:txBody>
          <a:bodyPr wrap="none" rtlCol="0">
            <a:spAutoFit/>
          </a:bodyPr>
          <a:lstStyle/>
          <a:p>
            <a:r>
              <a:rPr lang="nl-NL" sz="3200" b="1" dirty="0">
                <a:solidFill>
                  <a:srgbClr val="C00000"/>
                </a:solidFill>
              </a:rPr>
              <a:t>Concrete subdoelstellingen</a:t>
            </a:r>
          </a:p>
        </p:txBody>
      </p:sp>
    </p:spTree>
    <p:extLst>
      <p:ext uri="{BB962C8B-B14F-4D97-AF65-F5344CB8AC3E}">
        <p14:creationId xmlns:p14="http://schemas.microsoft.com/office/powerpoint/2010/main" val="905834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6CB35A-6071-D50E-5A4A-401114D99F89}"/>
              </a:ext>
            </a:extLst>
          </p:cNvPr>
          <p:cNvSpPr>
            <a:spLocks noGrp="1"/>
          </p:cNvSpPr>
          <p:nvPr>
            <p:ph type="title"/>
          </p:nvPr>
        </p:nvSpPr>
        <p:spPr>
          <a:xfrm>
            <a:off x="8895775" y="1123837"/>
            <a:ext cx="2947482" cy="4601183"/>
          </a:xfrm>
        </p:spPr>
        <p:txBody>
          <a:bodyPr>
            <a:normAutofit/>
          </a:bodyPr>
          <a:lstStyle/>
          <a:p>
            <a:r>
              <a:rPr lang="nl-NL" sz="2500"/>
              <a:t>Onderzoeks-</a:t>
            </a:r>
            <a:br>
              <a:rPr lang="nl-NL" sz="2500"/>
            </a:br>
            <a:r>
              <a:rPr lang="nl-NL" sz="2500"/>
              <a:t>methoden</a:t>
            </a:r>
            <a:br>
              <a:rPr lang="nl-NL" sz="2500"/>
            </a:br>
            <a:r>
              <a:rPr lang="nl-NL" sz="2500">
                <a:effectLst/>
                <a:latin typeface="Calibri Light" panose="020F0302020204030204" pitchFamily="34" charset="0"/>
                <a:ea typeface="Times New Roman" panose="02020603050405020304" pitchFamily="18" charset="0"/>
              </a:rPr>
              <a:t>Monitoren van participatie, empowerment en versterken eigen regie &amp; zeggenschap in de wijk a.h.v</a:t>
            </a:r>
            <a:r>
              <a:rPr lang="nl-NL" sz="2500">
                <a:latin typeface="Calibri Light" panose="020F0302020204030204" pitchFamily="34" charset="0"/>
                <a:ea typeface="Times New Roman" panose="02020603050405020304" pitchFamily="18" charset="0"/>
              </a:rPr>
              <a:t>.</a:t>
            </a:r>
            <a:r>
              <a:rPr lang="nl-NL" sz="2500">
                <a:effectLst/>
                <a:latin typeface="Calibri Light" panose="020F0302020204030204" pitchFamily="34" charset="0"/>
                <a:ea typeface="Times New Roman" panose="02020603050405020304" pitchFamily="18" charset="0"/>
              </a:rPr>
              <a:t> trainingen en individuele gesprekken en groepsgesprekken.</a:t>
            </a:r>
            <a:endParaRPr lang="nl-NL" sz="2500"/>
          </a:p>
        </p:txBody>
      </p:sp>
      <p:graphicFrame>
        <p:nvGraphicFramePr>
          <p:cNvPr id="8" name="Tijdelijke aanduiding voor inhoud 4">
            <a:extLst>
              <a:ext uri="{FF2B5EF4-FFF2-40B4-BE49-F238E27FC236}">
                <a16:creationId xmlns:a16="http://schemas.microsoft.com/office/drawing/2014/main" id="{168B492A-628F-505A-2179-BF0F64D95E4F}"/>
              </a:ext>
            </a:extLst>
          </p:cNvPr>
          <p:cNvGraphicFramePr>
            <a:graphicFrameLocks noGrp="1"/>
          </p:cNvGraphicFramePr>
          <p:nvPr>
            <p:ph idx="1"/>
            <p:extLst>
              <p:ext uri="{D42A27DB-BD31-4B8C-83A1-F6EECF244321}">
                <p14:modId xmlns:p14="http://schemas.microsoft.com/office/powerpoint/2010/main" val="24233123"/>
              </p:ext>
            </p:extLst>
          </p:nvPr>
        </p:nvGraphicFramePr>
        <p:xfrm>
          <a:off x="866647" y="933854"/>
          <a:ext cx="7293610" cy="50418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4592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35D4E6-F178-09D9-DC6E-7AC4070E5645}"/>
              </a:ext>
            </a:extLst>
          </p:cNvPr>
          <p:cNvSpPr>
            <a:spLocks noGrp="1"/>
          </p:cNvSpPr>
          <p:nvPr>
            <p:ph type="title"/>
          </p:nvPr>
        </p:nvSpPr>
        <p:spPr/>
        <p:txBody>
          <a:bodyPr/>
          <a:lstStyle/>
          <a:p>
            <a:r>
              <a:rPr lang="nl-NL" dirty="0"/>
              <a:t>Verwachte resultaten en effecten</a:t>
            </a:r>
          </a:p>
        </p:txBody>
      </p:sp>
      <p:sp>
        <p:nvSpPr>
          <p:cNvPr id="3" name="Tijdelijke aanduiding voor inhoud 2">
            <a:extLst>
              <a:ext uri="{FF2B5EF4-FFF2-40B4-BE49-F238E27FC236}">
                <a16:creationId xmlns:a16="http://schemas.microsoft.com/office/drawing/2014/main" id="{1650B212-57BC-D40A-DB56-FF8858F05020}"/>
              </a:ext>
            </a:extLst>
          </p:cNvPr>
          <p:cNvSpPr>
            <a:spLocks noGrp="1"/>
          </p:cNvSpPr>
          <p:nvPr>
            <p:ph idx="1"/>
          </p:nvPr>
        </p:nvSpPr>
        <p:spPr/>
        <p:txBody>
          <a:bodyPr/>
          <a:lstStyle/>
          <a:p>
            <a:r>
              <a:rPr lang="nl-NL" sz="1800" b="1" dirty="0">
                <a:solidFill>
                  <a:srgbClr val="000000"/>
                </a:solidFill>
                <a:effectLst/>
                <a:latin typeface="Segoe UI" panose="020B0502040204020203" pitchFamily="34" charset="0"/>
                <a:ea typeface="Times New Roman" panose="02020603050405020304" pitchFamily="18" charset="0"/>
              </a:rPr>
              <a:t>Verwachte resultaten en effecten</a:t>
            </a:r>
            <a:endParaRPr lang="nl-NL" sz="1800" dirty="0">
              <a:effectLst/>
              <a:latin typeface="Segoe UI" panose="020B0502040204020203" pitchFamily="34" charset="0"/>
              <a:ea typeface="Times New Roman" panose="02020603050405020304" pitchFamily="18" charset="0"/>
            </a:endParaRPr>
          </a:p>
          <a:p>
            <a:pPr marL="342900" lvl="0" indent="-342900">
              <a:lnSpc>
                <a:spcPct val="107000"/>
              </a:lnSpc>
              <a:spcAft>
                <a:spcPts val="800"/>
              </a:spcAft>
              <a:buFont typeface="+mj-lt"/>
              <a:buAutoNum type="arabicPeriod"/>
            </a:pPr>
            <a:r>
              <a:rPr lang="nl-NL" sz="1800" dirty="0">
                <a:effectLst/>
                <a:latin typeface="Segoe UI" panose="020B0502040204020203" pitchFamily="34" charset="0"/>
                <a:ea typeface="Times New Roman" panose="02020603050405020304" pitchFamily="18" charset="0"/>
                <a:cs typeface="Segoe UI" panose="020B0502040204020203" pitchFamily="34" charset="0"/>
              </a:rPr>
              <a:t>Kennis van participatie, empowerment en bevorderen eigen regie in Beschermd Thuis;</a:t>
            </a:r>
          </a:p>
          <a:p>
            <a:pPr marL="342900" lvl="0" indent="-342900">
              <a:lnSpc>
                <a:spcPct val="107000"/>
              </a:lnSpc>
              <a:spcAft>
                <a:spcPts val="800"/>
              </a:spcAft>
              <a:buFont typeface="+mj-lt"/>
              <a:buAutoNum type="arabicPeriod"/>
            </a:pPr>
            <a:r>
              <a:rPr lang="nl-NL" sz="1800" dirty="0">
                <a:effectLst/>
                <a:latin typeface="Segoe UI" panose="020B0502040204020203" pitchFamily="34" charset="0"/>
                <a:ea typeface="Times New Roman" panose="02020603050405020304" pitchFamily="18" charset="0"/>
                <a:cs typeface="Segoe UI" panose="020B0502040204020203" pitchFamily="34" charset="0"/>
              </a:rPr>
              <a:t>Bevindingen getoetst en draagvlak gecreëerd voor op maat gemaakte trainingen voor cliënten en </a:t>
            </a:r>
            <a:r>
              <a:rPr lang="nl-NL" sz="1800">
                <a:effectLst/>
                <a:latin typeface="Segoe UI" panose="020B0502040204020203" pitchFamily="34" charset="0"/>
                <a:ea typeface="Times New Roman" panose="02020603050405020304" pitchFamily="18" charset="0"/>
                <a:cs typeface="Segoe UI" panose="020B0502040204020203" pitchFamily="34" charset="0"/>
              </a:rPr>
              <a:t>professionals; </a:t>
            </a:r>
          </a:p>
          <a:p>
            <a:pPr marL="342900" lvl="0" indent="-342900">
              <a:lnSpc>
                <a:spcPct val="107000"/>
              </a:lnSpc>
              <a:spcAft>
                <a:spcPts val="800"/>
              </a:spcAft>
              <a:buFont typeface="+mj-lt"/>
              <a:buAutoNum type="arabicPeriod"/>
            </a:pPr>
            <a:r>
              <a:rPr lang="nl-NL" sz="1800">
                <a:effectLst/>
                <a:latin typeface="Segoe UI" panose="020B0502040204020203" pitchFamily="34" charset="0"/>
                <a:ea typeface="Times New Roman" panose="02020603050405020304" pitchFamily="18" charset="0"/>
                <a:cs typeface="Segoe UI" panose="020B0502040204020203" pitchFamily="34" charset="0"/>
              </a:rPr>
              <a:t>Bevindingen </a:t>
            </a:r>
            <a:r>
              <a:rPr lang="nl-NL" sz="1800" dirty="0">
                <a:effectLst/>
                <a:latin typeface="Segoe UI" panose="020B0502040204020203" pitchFamily="34" charset="0"/>
                <a:ea typeface="Times New Roman" panose="02020603050405020304" pitchFamily="18" charset="0"/>
                <a:cs typeface="Segoe UI" panose="020B0502040204020203" pitchFamily="34" charset="0"/>
              </a:rPr>
              <a:t>gedeeld met regio Utrecht; verwerkt in de afstudeerkringen: IKS Beëindigen Dakloosheid, Participatie (Gezond &amp; Wel) en Informele Zorg, de cliënten; zorgpartijen en het </a:t>
            </a:r>
            <a:r>
              <a:rPr lang="nl-NL" sz="1800" dirty="0" err="1">
                <a:effectLst/>
                <a:latin typeface="Segoe UI" panose="020B0502040204020203" pitchFamily="34" charset="0"/>
                <a:ea typeface="Times New Roman" panose="02020603050405020304" pitchFamily="18" charset="0"/>
                <a:cs typeface="Segoe UI" panose="020B0502040204020203" pitchFamily="34" charset="0"/>
              </a:rPr>
              <a:t>kUS</a:t>
            </a:r>
            <a:r>
              <a:rPr lang="nl-NL" sz="1800" dirty="0">
                <a:effectLst/>
                <a:latin typeface="Segoe UI" panose="020B0502040204020203" pitchFamily="34" charset="0"/>
                <a:ea typeface="Times New Roman" panose="02020603050405020304" pitchFamily="18" charset="0"/>
                <a:cs typeface="Segoe UI" panose="020B0502040204020203" pitchFamily="34" charset="0"/>
              </a:rPr>
              <a:t>.</a:t>
            </a:r>
          </a:p>
          <a:p>
            <a:endParaRPr lang="nl-NL" dirty="0"/>
          </a:p>
        </p:txBody>
      </p:sp>
    </p:spTree>
    <p:extLst>
      <p:ext uri="{BB962C8B-B14F-4D97-AF65-F5344CB8AC3E}">
        <p14:creationId xmlns:p14="http://schemas.microsoft.com/office/powerpoint/2010/main" val="1248141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F8D9645-EA5E-83B8-7965-B0EF4220E4A7}"/>
              </a:ext>
            </a:extLst>
          </p:cNvPr>
          <p:cNvSpPr>
            <a:spLocks noGrp="1"/>
          </p:cNvSpPr>
          <p:nvPr>
            <p:ph type="title"/>
          </p:nvPr>
        </p:nvSpPr>
        <p:spPr>
          <a:xfrm>
            <a:off x="7525512" y="2799905"/>
            <a:ext cx="7315200" cy="1432052"/>
          </a:xfrm>
        </p:spPr>
        <p:txBody>
          <a:bodyPr>
            <a:normAutofit fontScale="90000"/>
          </a:bodyPr>
          <a:lstStyle/>
          <a:p>
            <a:br>
              <a:rPr lang="nl-NL" dirty="0"/>
            </a:br>
            <a:br>
              <a:rPr lang="nl-NL" dirty="0"/>
            </a:br>
            <a:endParaRPr lang="nl-NL" dirty="0"/>
          </a:p>
        </p:txBody>
      </p:sp>
      <p:sp>
        <p:nvSpPr>
          <p:cNvPr id="3" name="Tijdelijke aanduiding voor tekst 2">
            <a:extLst>
              <a:ext uri="{FF2B5EF4-FFF2-40B4-BE49-F238E27FC236}">
                <a16:creationId xmlns:a16="http://schemas.microsoft.com/office/drawing/2014/main" id="{8C610387-F4C6-26F7-089C-12919F8B3D95}"/>
              </a:ext>
            </a:extLst>
          </p:cNvPr>
          <p:cNvSpPr>
            <a:spLocks noGrp="1"/>
          </p:cNvSpPr>
          <p:nvPr>
            <p:ph type="body" idx="1"/>
          </p:nvPr>
        </p:nvSpPr>
        <p:spPr/>
        <p:txBody>
          <a:bodyPr/>
          <a:lstStyle/>
          <a:p>
            <a:r>
              <a:rPr lang="nl-NL" dirty="0"/>
              <a:t>Planning</a:t>
            </a:r>
          </a:p>
        </p:txBody>
      </p:sp>
      <p:sp>
        <p:nvSpPr>
          <p:cNvPr id="4" name="Rectangle 2">
            <a:extLst>
              <a:ext uri="{FF2B5EF4-FFF2-40B4-BE49-F238E27FC236}">
                <a16:creationId xmlns:a16="http://schemas.microsoft.com/office/drawing/2014/main" id="{54C5926C-461D-92F3-60B1-912576C833BC}"/>
              </a:ext>
            </a:extLst>
          </p:cNvPr>
          <p:cNvSpPr>
            <a:spLocks noChangeArrowheads="1"/>
          </p:cNvSpPr>
          <p:nvPr/>
        </p:nvSpPr>
        <p:spPr bwMode="auto">
          <a:xfrm>
            <a:off x="3657600" y="1501457"/>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graphicFrame>
        <p:nvGraphicFramePr>
          <p:cNvPr id="5" name="Diagram 4">
            <a:extLst>
              <a:ext uri="{FF2B5EF4-FFF2-40B4-BE49-F238E27FC236}">
                <a16:creationId xmlns:a16="http://schemas.microsoft.com/office/drawing/2014/main" id="{C51B77E4-255A-8193-3F5E-CA008B463007}"/>
              </a:ext>
            </a:extLst>
          </p:cNvPr>
          <p:cNvGraphicFramePr>
            <a:graphicFrameLocks/>
          </p:cNvGraphicFramePr>
          <p:nvPr>
            <p:extLst>
              <p:ext uri="{D42A27DB-BD31-4B8C-83A1-F6EECF244321}">
                <p14:modId xmlns:p14="http://schemas.microsoft.com/office/powerpoint/2010/main" val="3291818214"/>
              </p:ext>
            </p:extLst>
          </p:nvPr>
        </p:nvGraphicFramePr>
        <p:xfrm>
          <a:off x="1917700" y="1772812"/>
          <a:ext cx="8293100" cy="13386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ectangle 3">
            <a:extLst>
              <a:ext uri="{FF2B5EF4-FFF2-40B4-BE49-F238E27FC236}">
                <a16:creationId xmlns:a16="http://schemas.microsoft.com/office/drawing/2014/main" id="{4DD4A226-21EE-D0FF-4AF7-A3831D44F115}"/>
              </a:ext>
            </a:extLst>
          </p:cNvPr>
          <p:cNvSpPr>
            <a:spLocks noChangeArrowheads="1"/>
          </p:cNvSpPr>
          <p:nvPr/>
        </p:nvSpPr>
        <p:spPr bwMode="auto">
          <a:xfrm>
            <a:off x="3657600" y="2593657"/>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sp>
        <p:nvSpPr>
          <p:cNvPr id="7" name="Tekstvak 6">
            <a:extLst>
              <a:ext uri="{FF2B5EF4-FFF2-40B4-BE49-F238E27FC236}">
                <a16:creationId xmlns:a16="http://schemas.microsoft.com/office/drawing/2014/main" id="{B84838C7-9532-27CF-AEA9-561447FD0C09}"/>
              </a:ext>
            </a:extLst>
          </p:cNvPr>
          <p:cNvSpPr txBox="1"/>
          <p:nvPr/>
        </p:nvSpPr>
        <p:spPr>
          <a:xfrm>
            <a:off x="4991100" y="1104900"/>
            <a:ext cx="2705100" cy="461665"/>
          </a:xfrm>
          <a:prstGeom prst="rect">
            <a:avLst/>
          </a:prstGeom>
          <a:noFill/>
        </p:spPr>
        <p:txBody>
          <a:bodyPr wrap="square" rtlCol="0">
            <a:spAutoFit/>
          </a:bodyPr>
          <a:lstStyle/>
          <a:p>
            <a:r>
              <a:rPr lang="nl-NL" sz="2400" b="1" dirty="0"/>
              <a:t>Planning</a:t>
            </a:r>
          </a:p>
        </p:txBody>
      </p:sp>
    </p:spTree>
    <p:extLst>
      <p:ext uri="{BB962C8B-B14F-4D97-AF65-F5344CB8AC3E}">
        <p14:creationId xmlns:p14="http://schemas.microsoft.com/office/powerpoint/2010/main" val="2367938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1">
            <a:extLst>
              <a:ext uri="{FF2B5EF4-FFF2-40B4-BE49-F238E27FC236}">
                <a16:creationId xmlns:a16="http://schemas.microsoft.com/office/drawing/2014/main" id="{400766D6-D38D-08B8-EAAB-FAD7C5E32A3C}"/>
              </a:ext>
            </a:extLst>
          </p:cNvPr>
          <p:cNvPicPr>
            <a:picLocks noGrp="1" noChangeAspect="1"/>
          </p:cNvPicPr>
          <p:nvPr>
            <p:ph type="pic" idx="1"/>
          </p:nvPr>
        </p:nvPicPr>
        <p:blipFill rotWithShape="1">
          <a:blip r:embed="rId3" cstate="print">
            <a:extLst>
              <a:ext uri="{28A0092B-C50C-407E-A947-70E740481C1C}">
                <a14:useLocalDpi xmlns:a14="http://schemas.microsoft.com/office/drawing/2010/main" val="0"/>
              </a:ext>
            </a:extLst>
          </a:blip>
          <a:srcRect b="15730"/>
          <a:stretch/>
        </p:blipFill>
        <p:spPr bwMode="auto">
          <a:xfrm>
            <a:off x="20" y="10"/>
            <a:ext cx="12191980" cy="6857990"/>
          </a:xfrm>
          <a:prstGeom prst="rect">
            <a:avLst/>
          </a:prstGeom>
          <a:noFill/>
        </p:spPr>
      </p:pic>
      <p:sp>
        <p:nvSpPr>
          <p:cNvPr id="14" name="Rectangle 9">
            <a:extLst>
              <a:ext uri="{FF2B5EF4-FFF2-40B4-BE49-F238E27FC236}">
                <a16:creationId xmlns:a16="http://schemas.microsoft.com/office/drawing/2014/main" id="{21EF52E4-EF5D-433B-909A-76D4D87B2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384048" cy="5330952"/>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1">
            <a:extLst>
              <a:ext uri="{FF2B5EF4-FFF2-40B4-BE49-F238E27FC236}">
                <a16:creationId xmlns:a16="http://schemas.microsoft.com/office/drawing/2014/main" id="{C26DC629-CCE0-4055-A701-869C1250F0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821442"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335566992"/>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Frame</Template>
  <TotalTime>2803</TotalTime>
  <Words>548</Words>
  <Application>Microsoft Macintosh PowerPoint</Application>
  <PresentationFormat>Breedbeeld</PresentationFormat>
  <Paragraphs>47</Paragraphs>
  <Slides>9</Slides>
  <Notes>8</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9</vt:i4>
      </vt:variant>
    </vt:vector>
  </HeadingPairs>
  <TitlesOfParts>
    <vt:vector size="16" baseType="lpstr">
      <vt:lpstr>Calibri</vt:lpstr>
      <vt:lpstr>Calibri Light</vt:lpstr>
      <vt:lpstr>Corbel</vt:lpstr>
      <vt:lpstr>Segoe UI</vt:lpstr>
      <vt:lpstr>Symbol</vt:lpstr>
      <vt:lpstr>Wingdings 2</vt:lpstr>
      <vt:lpstr>Frame</vt:lpstr>
      <vt:lpstr>    Empowerment van cliënten en sociaal professionals in Beschermd Thuis’.  </vt:lpstr>
      <vt:lpstr>Achtergrond en aanleiding</vt:lpstr>
      <vt:lpstr>Kernelementen onderzoek</vt:lpstr>
      <vt:lpstr>Doel</vt:lpstr>
      <vt:lpstr>Empowerment</vt:lpstr>
      <vt:lpstr>Onderzoeks- methoden Monitoren van participatie, empowerment en versterken eigen regie &amp; zeggenschap in de wijk a.h.v. trainingen en individuele gesprekken en groepsgesprekken.</vt:lpstr>
      <vt:lpstr>Verwachte resultaten en effecten</vt:lpstr>
      <vt:lpstr>  </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Participatie en versterken eigen regie in Beschermd Thuis, regio Utrecht </dc:title>
  <dc:creator>Ineke Baas</dc:creator>
  <cp:lastModifiedBy>Ineke Baas</cp:lastModifiedBy>
  <cp:revision>30</cp:revision>
  <dcterms:created xsi:type="dcterms:W3CDTF">2023-04-01T15:19:07Z</dcterms:created>
  <dcterms:modified xsi:type="dcterms:W3CDTF">2024-09-25T11:33:02Z</dcterms:modified>
</cp:coreProperties>
</file>