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9"/>
  </p:notesMasterIdLst>
  <p:handoutMasterIdLst>
    <p:handoutMasterId r:id="rId20"/>
  </p:handoutMasterIdLst>
  <p:sldIdLst>
    <p:sldId id="358" r:id="rId2"/>
    <p:sldId id="359" r:id="rId3"/>
    <p:sldId id="361" r:id="rId4"/>
    <p:sldId id="362" r:id="rId5"/>
    <p:sldId id="363" r:id="rId6"/>
    <p:sldId id="364" r:id="rId7"/>
    <p:sldId id="365" r:id="rId8"/>
    <p:sldId id="367" r:id="rId9"/>
    <p:sldId id="357" r:id="rId10"/>
    <p:sldId id="350" r:id="rId11"/>
    <p:sldId id="352" r:id="rId12"/>
    <p:sldId id="353" r:id="rId13"/>
    <p:sldId id="351" r:id="rId14"/>
    <p:sldId id="354" r:id="rId15"/>
    <p:sldId id="366" r:id="rId16"/>
    <p:sldId id="355" r:id="rId17"/>
    <p:sldId id="328" r:id="rId18"/>
  </p:sldIdLst>
  <p:sldSz cx="12192000" cy="6858000"/>
  <p:notesSz cx="6865938" cy="954087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CF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D7A45-1177-4C56-9AF3-D3EB6BF3FC88}" v="3" dt="2020-06-08T13:18:23.507"/>
    <p1510:client id="{2CA0BF39-AEA9-4AB8-A810-EFEA2F81A25E}" v="1065" dt="2020-06-08T12:34:32.946"/>
    <p1510:client id="{86BBB342-0C09-4262-B058-8E1A017D0292}" v="46" dt="2020-06-08T13:05:54.561"/>
    <p1510:client id="{9B6D5400-A37B-4F42-91CE-926EB7BDBB5C}" v="34" dt="2020-06-08T13:16:37.715"/>
    <p1510:client id="{AD42D3B5-6154-4767-ADE2-D2EF9F2A28C2}" v="14" dt="2020-06-08T13:20:43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5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Totaal PO</c:v>
                </c:pt>
                <c:pt idx="1">
                  <c:v>Totaal VO</c:v>
                </c:pt>
                <c:pt idx="2">
                  <c:v>Amsterdam</c:v>
                </c:pt>
                <c:pt idx="3">
                  <c:v>Den Haag</c:v>
                </c:pt>
                <c:pt idx="4">
                  <c:v>Rotterdam</c:v>
                </c:pt>
                <c:pt idx="5">
                  <c:v>Utrecht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0.27</c:v>
                </c:pt>
                <c:pt idx="1">
                  <c:v>0.39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0.53</c:v>
                </c:pt>
                <c:pt idx="5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25-4CF9-BA69-FB05236B45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Nee</c:v>
                </c:pt>
              </c:strCache>
            </c:strRef>
          </c:tx>
          <c:spPr>
            <a:solidFill>
              <a:schemeClr val="accent5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Totaal PO</c:v>
                </c:pt>
                <c:pt idx="1">
                  <c:v>Totaal VO</c:v>
                </c:pt>
                <c:pt idx="2">
                  <c:v>Amsterdam</c:v>
                </c:pt>
                <c:pt idx="3">
                  <c:v>Den Haag</c:v>
                </c:pt>
                <c:pt idx="4">
                  <c:v>Rotterdam</c:v>
                </c:pt>
                <c:pt idx="5">
                  <c:v>Utrecht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0.48</c:v>
                </c:pt>
                <c:pt idx="1">
                  <c:v>0.46</c:v>
                </c:pt>
                <c:pt idx="2">
                  <c:v>0.53</c:v>
                </c:pt>
                <c:pt idx="3">
                  <c:v>0.33</c:v>
                </c:pt>
                <c:pt idx="4">
                  <c:v>0.43</c:v>
                </c:pt>
                <c:pt idx="5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25-4CF9-BA69-FB05236B45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Weet niet</c:v>
                </c:pt>
              </c:strCache>
            </c:strRef>
          </c:tx>
          <c:spPr>
            <a:solidFill>
              <a:schemeClr val="accent5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Totaal PO</c:v>
                </c:pt>
                <c:pt idx="1">
                  <c:v>Totaal VO</c:v>
                </c:pt>
                <c:pt idx="2">
                  <c:v>Amsterdam</c:v>
                </c:pt>
                <c:pt idx="3">
                  <c:v>Den Haag</c:v>
                </c:pt>
                <c:pt idx="4">
                  <c:v>Rotterdam</c:v>
                </c:pt>
                <c:pt idx="5">
                  <c:v>Utrecht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0.06</c:v>
                </c:pt>
                <c:pt idx="1">
                  <c:v>0.1</c:v>
                </c:pt>
                <c:pt idx="2">
                  <c:v>0.11</c:v>
                </c:pt>
                <c:pt idx="3">
                  <c:v>0.04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25-4CF9-BA69-FB05236B45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Niet van toepassing</c:v>
                </c:pt>
              </c:strCache>
            </c:strRef>
          </c:tx>
          <c:spPr>
            <a:solidFill>
              <a:schemeClr val="accent5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Totaal PO</c:v>
                </c:pt>
                <c:pt idx="1">
                  <c:v>Totaal VO</c:v>
                </c:pt>
                <c:pt idx="2">
                  <c:v>Amsterdam</c:v>
                </c:pt>
                <c:pt idx="3">
                  <c:v>Den Haag</c:v>
                </c:pt>
                <c:pt idx="4">
                  <c:v>Rotterdam</c:v>
                </c:pt>
                <c:pt idx="5">
                  <c:v>Utrecht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0.19</c:v>
                </c:pt>
                <c:pt idx="1">
                  <c:v>0.06</c:v>
                </c:pt>
                <c:pt idx="2">
                  <c:v>0.01</c:v>
                </c:pt>
                <c:pt idx="3">
                  <c:v>0.06</c:v>
                </c:pt>
                <c:pt idx="4">
                  <c:v>0.04</c:v>
                </c:pt>
                <c:pt idx="5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25-4CF9-BA69-FB05236B4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0306680"/>
        <c:axId val="310299792"/>
      </c:barChart>
      <c:catAx>
        <c:axId val="31030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10299792"/>
        <c:crosses val="autoZero"/>
        <c:auto val="1"/>
        <c:lblAlgn val="ctr"/>
        <c:lblOffset val="100"/>
        <c:noMultiLvlLbl val="0"/>
      </c:catAx>
      <c:valAx>
        <c:axId val="31029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10306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7870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47870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77E16DA0-5AC1-471F-B5EB-2321A638A5F5}" type="datetimeFigureOut">
              <a:rPr lang="nl-NL" smtClean="0"/>
              <a:t>10-9-2020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062176"/>
            <a:ext cx="2975240" cy="478700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9109" y="9062176"/>
            <a:ext cx="2975240" cy="478700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090C26F1-ABF1-4495-AF06-2CB3CA725A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429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7870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47870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EBA30EB5-C38E-4447-ACB9-44A172280195}" type="datetimeFigureOut">
              <a:rPr lang="nl-NL" smtClean="0"/>
              <a:t>10-9-2020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2213"/>
            <a:ext cx="5724525" cy="3221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4" tIns="46872" rIns="93744" bIns="46872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591546"/>
            <a:ext cx="5492750" cy="3756720"/>
          </a:xfrm>
          <a:prstGeom prst="rect">
            <a:avLst/>
          </a:prstGeom>
        </p:spPr>
        <p:txBody>
          <a:bodyPr vert="horz" lIns="93744" tIns="46872" rIns="93744" bIns="4687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062176"/>
            <a:ext cx="2975240" cy="478700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062176"/>
            <a:ext cx="2975240" cy="478700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0F0CAB24-E7BF-4D4C-9362-BE49BD9F77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52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277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029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71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53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994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637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3926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82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254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57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14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758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0095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61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442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AB24-E7BF-4D4C-9362-BE49BD9F77C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57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6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4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7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3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9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7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7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2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8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8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babadada.com/topic/school/ger/eng" TargetMode="External"/><Relationship Id="rId3" Type="http://schemas.openxmlformats.org/officeDocument/2006/relationships/hyperlink" Target="http://www.pad.hu.nl/" TargetMode="External"/><Relationship Id="rId7" Type="http://schemas.openxmlformats.org/officeDocument/2006/relationships/hyperlink" Target="https://www.facebook.com/ria.goedhart.37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wan.nl/wp-content/uploads/2019/04/Twaalf-lessen-SEL-en-Meertaligheid-bij-het-prentenboek-Krokodillentranen.pdf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droomvalleiuitgeverij.nl/product/jamil-jamila/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://extern.nl/kinderboeken/" TargetMode="External"/><Relationship Id="rId9" Type="http://schemas.openxmlformats.org/officeDocument/2006/relationships/hyperlink" Target="https://www.lowan.nl/po/nieuws/ondersteuning_ouders_emoti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BEGELEIDENVANNIEUWKOMERSOPSCHOOL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://www.nieuwkomers.hu.n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ia.goedhart@hu.nl" TargetMode="External"/><Relationship Id="rId5" Type="http://schemas.openxmlformats.org/officeDocument/2006/relationships/hyperlink" Target="mailto:rvdpoel@mailswp.com" TargetMode="External"/><Relationship Id="rId4" Type="http://schemas.openxmlformats.org/officeDocument/2006/relationships/hyperlink" Target="http://www.swpbook.com/" TargetMode="External"/><Relationship Id="rId9" Type="http://schemas.openxmlformats.org/officeDocument/2006/relationships/hyperlink" Target="https://www.lowan.nl/wp-content/uploads/2019/04/Twaalf-lessen-SEL-en-Meertaligheid-bij-het-prentenboek-Krokodillentranen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57900" y="231775"/>
            <a:ext cx="5811626" cy="132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8800"/>
              <a:t>دموع التمساح</a:t>
            </a:r>
            <a:endParaRPr lang="nl-NL" sz="880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690688"/>
            <a:ext cx="5811626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fbeelding 2" descr="Afbeelding met binnen, tafel, foto, zitten&#10;&#10;Beschrijving is gegenereerd met zeer hoge betrouwbaarheid">
            <a:extLst>
              <a:ext uri="{FF2B5EF4-FFF2-40B4-BE49-F238E27FC236}">
                <a16:creationId xmlns:a16="http://schemas.microsoft.com/office/drawing/2014/main" id="{1C483937-50B2-4FF3-9FBE-D6A6A62DB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90687"/>
            <a:ext cx="5810250" cy="4343400"/>
          </a:xfrm>
          <a:prstGeom prst="rect">
            <a:avLst/>
          </a:prstGeom>
        </p:spPr>
      </p:pic>
      <p:pic>
        <p:nvPicPr>
          <p:cNvPr id="4" name="Afbeelding 4">
            <a:extLst>
              <a:ext uri="{FF2B5EF4-FFF2-40B4-BE49-F238E27FC236}">
                <a16:creationId xmlns:a16="http://schemas.microsoft.com/office/drawing/2014/main" id="{CDEA716A-1100-45EE-A344-AC8F9E47F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93" y="1608632"/>
            <a:ext cx="5618671" cy="43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13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Zelfbewustzijn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fontAlgn="t">
              <a:buNone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M11: Gevoelens beschrijven (makkelijke en moeilijke begrippen).</a:t>
            </a:r>
          </a:p>
          <a:p>
            <a:pPr marL="0" indent="0" fontAlgn="t">
              <a:buNone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M12: Beschrijven hoe (moeilijke) situaties emoties beïnvloeden </a:t>
            </a:r>
          </a:p>
          <a:p>
            <a:pPr marL="0" indent="0" fontAlgn="t">
              <a:buNone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M13: Reflecteren op uitingen van gedrag.</a:t>
            </a:r>
          </a:p>
          <a:p>
            <a:pPr marL="0" indent="0" fontAlgn="t">
              <a:buNone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M14: Reacties op emoties herkennen.</a:t>
            </a:r>
          </a:p>
          <a:p>
            <a:pPr marL="0" indent="0" fontAlgn="t">
              <a:buNone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M15: Eigen kwaliteiten identificeren, de voordelen er van kennen en weten welke strategieën je helpen.</a:t>
            </a:r>
          </a:p>
          <a:p>
            <a:pPr marL="0" indent="0" fontAlgn="t">
              <a:buNone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M16:  Om feedback vragen en luisteren naar de ander.</a:t>
            </a:r>
          </a:p>
          <a:p>
            <a:pPr marL="0" indent="0" fontAlgn="t">
              <a:buNone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M17: Beschrijven van de vaardigheden en interesses die je wilt ontwikkelen.</a:t>
            </a:r>
          </a:p>
          <a:p>
            <a:pPr marL="0" indent="0" fontAlgn="t">
              <a:buNone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M18: Verklaren hoe mensen om je heen kunnen bijdragen aan schoolsucces en verantwoord gedrag.</a:t>
            </a:r>
          </a:p>
          <a:p>
            <a:endParaRPr lang="nl-NL"/>
          </a:p>
        </p:txBody>
      </p:sp>
      <p:pic>
        <p:nvPicPr>
          <p:cNvPr id="10" name="Afbeelding 10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A036ECCE-96AA-4D35-8004-2BF64FC973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1568" y="71981"/>
            <a:ext cx="5490041" cy="6783475"/>
          </a:xfrm>
        </p:spPr>
      </p:pic>
    </p:spTree>
    <p:extLst>
      <p:ext uri="{BB962C8B-B14F-4D97-AF65-F5344CB8AC3E}">
        <p14:creationId xmlns:p14="http://schemas.microsoft.com/office/powerpoint/2010/main" val="672027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Zelfmanagement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fontAlgn="t">
              <a:buNone/>
            </a:pPr>
            <a:r>
              <a:rPr lang="nl-NL" sz="2900">
                <a:latin typeface="Arial" panose="020B0604020202020204" pitchFamily="34" charset="0"/>
                <a:cs typeface="Arial" panose="020B0604020202020204" pitchFamily="34" charset="0"/>
              </a:rPr>
              <a:t>M21: Beschrijven hoe je op een sociaal aanvaarde manier met emoties omgaat.</a:t>
            </a:r>
          </a:p>
          <a:p>
            <a:pPr marL="0" indent="0" fontAlgn="t">
              <a:buNone/>
            </a:pPr>
            <a:r>
              <a:rPr lang="nl-NL" sz="2900">
                <a:latin typeface="Arial" panose="020B0604020202020204" pitchFamily="34" charset="0"/>
                <a:cs typeface="Arial" panose="020B0604020202020204" pitchFamily="34" charset="0"/>
              </a:rPr>
              <a:t>M22: Laten zien hoe je in het dagelijks leven op een sociaal aanvaarde manier met emoties omgaat.</a:t>
            </a:r>
          </a:p>
          <a:p>
            <a:pPr marL="0" indent="0" fontAlgn="t">
              <a:buNone/>
            </a:pPr>
            <a:r>
              <a:rPr lang="nl-NL" sz="2900">
                <a:latin typeface="Arial" panose="020B0604020202020204" pitchFamily="34" charset="0"/>
                <a:cs typeface="Arial" panose="020B0604020202020204" pitchFamily="34" charset="0"/>
              </a:rPr>
              <a:t>M23: Feiten en meningen onderscheiden. </a:t>
            </a:r>
          </a:p>
          <a:p>
            <a:pPr marL="0" indent="0" fontAlgn="t">
              <a:buNone/>
            </a:pPr>
            <a:r>
              <a:rPr lang="nl-NL" sz="2900">
                <a:latin typeface="Arial" panose="020B0604020202020204" pitchFamily="34" charset="0"/>
                <a:cs typeface="Arial" panose="020B0604020202020204" pitchFamily="34" charset="0"/>
              </a:rPr>
              <a:t>M24: Gedragsketens herkennen (oorzaak-gevolg).</a:t>
            </a:r>
          </a:p>
          <a:p>
            <a:pPr marL="0" indent="0" fontAlgn="t">
              <a:buNone/>
            </a:pPr>
            <a:r>
              <a:rPr lang="nl-NL" sz="2900">
                <a:latin typeface="Arial" panose="020B0604020202020204" pitchFamily="34" charset="0"/>
                <a:cs typeface="Arial" panose="020B0604020202020204" pitchFamily="34" charset="0"/>
              </a:rPr>
              <a:t>M25: Erkennen dat je verantwoordelijkheden hebt ten opzichte van jezelf en anderen.  </a:t>
            </a:r>
          </a:p>
          <a:p>
            <a:pPr marL="0" indent="0" fontAlgn="t">
              <a:buNone/>
            </a:pPr>
            <a:r>
              <a:rPr lang="nl-NL" sz="2900">
                <a:latin typeface="Arial" panose="020B0604020202020204" pitchFamily="34" charset="0"/>
                <a:cs typeface="Arial" panose="020B0604020202020204" pitchFamily="34" charset="0"/>
              </a:rPr>
              <a:t>M26: Je verantwoordelijkheden demonstreren.</a:t>
            </a:r>
          </a:p>
          <a:p>
            <a:pPr marL="0" indent="0" fontAlgn="t">
              <a:buNone/>
            </a:pPr>
            <a:r>
              <a:rPr lang="nl-NL" sz="2900">
                <a:latin typeface="Arial" panose="020B0604020202020204" pitchFamily="34" charset="0"/>
                <a:cs typeface="Arial" panose="020B0604020202020204" pitchFamily="34" charset="0"/>
              </a:rPr>
              <a:t>M27: Bij jezelf nagaan wat het met je doet om anderen te helpen.</a:t>
            </a:r>
          </a:p>
          <a:p>
            <a:pPr marL="0" indent="0" fontAlgn="t">
              <a:buNone/>
            </a:pPr>
            <a:r>
              <a:rPr lang="nl-NL" sz="2900">
                <a:latin typeface="Arial" panose="020B0604020202020204" pitchFamily="34" charset="0"/>
                <a:cs typeface="Arial" panose="020B0604020202020204" pitchFamily="34" charset="0"/>
              </a:rPr>
              <a:t>M28: Begrijpen wat impulsief gedrag teweeg kan brengen.</a:t>
            </a:r>
          </a:p>
          <a:p>
            <a:pPr marL="0" indent="0">
              <a:buNone/>
            </a:pPr>
            <a:endParaRPr lang="nl-NL"/>
          </a:p>
        </p:txBody>
      </p:sp>
      <p:pic>
        <p:nvPicPr>
          <p:cNvPr id="5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49" y="2526527"/>
            <a:ext cx="3899033" cy="311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234" y="145404"/>
            <a:ext cx="2486724" cy="238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060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Sociaal bewustzijn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t">
              <a:buNone/>
            </a:pPr>
            <a:r>
              <a:rPr lang="nl-NL" sz="1900">
                <a:latin typeface="Arial" panose="020B0604020202020204" pitchFamily="34" charset="0"/>
                <a:cs typeface="Arial" panose="020B0604020202020204" pitchFamily="34" charset="0"/>
              </a:rPr>
              <a:t>M31: De gevoelens en perspectieven van de ander beschrijven.</a:t>
            </a:r>
          </a:p>
          <a:p>
            <a:pPr marL="0" indent="0" fontAlgn="t">
              <a:buNone/>
            </a:pPr>
            <a:r>
              <a:rPr lang="nl-NL" sz="1900">
                <a:latin typeface="Arial" panose="020B0604020202020204" pitchFamily="34" charset="0"/>
                <a:cs typeface="Arial" panose="020B0604020202020204" pitchFamily="34" charset="0"/>
              </a:rPr>
              <a:t>M32: Verschillen herkennen tussen diverse sociale en culturele groepen.</a:t>
            </a:r>
          </a:p>
          <a:p>
            <a:pPr marL="0" indent="0" fontAlgn="t">
              <a:buNone/>
            </a:pPr>
            <a:r>
              <a:rPr lang="nl-NL" sz="1900">
                <a:latin typeface="Arial" panose="020B0604020202020204" pitchFamily="34" charset="0"/>
                <a:cs typeface="Arial" panose="020B0604020202020204" pitchFamily="34" charset="0"/>
              </a:rPr>
              <a:t>M33: Herkennen van een specifieke bijdrage van diverse sociale en culturele groepen.</a:t>
            </a:r>
          </a:p>
          <a:p>
            <a:pPr marL="0" indent="0" fontAlgn="t">
              <a:buNone/>
            </a:pPr>
            <a:r>
              <a:rPr lang="nl-NL" sz="1900">
                <a:latin typeface="Arial" panose="020B0604020202020204" pitchFamily="34" charset="0"/>
                <a:cs typeface="Arial" panose="020B0604020202020204" pitchFamily="34" charset="0"/>
              </a:rPr>
              <a:t>M34: Kunnen laten zien hoe je samenwerkt met iemand die anders in elkaar steekt dan jijzelf</a:t>
            </a:r>
          </a:p>
          <a:p>
            <a:pPr marL="0" indent="0" fontAlgn="t">
              <a:buNone/>
            </a:pPr>
            <a:r>
              <a:rPr lang="nl-NL" sz="1900">
                <a:latin typeface="Arial" panose="020B0604020202020204" pitchFamily="34" charset="0"/>
                <a:cs typeface="Arial" panose="020B0604020202020204" pitchFamily="34" charset="0"/>
              </a:rPr>
              <a:t>M35: Vooroordelen herkennen.  </a:t>
            </a:r>
          </a:p>
          <a:p>
            <a:pPr marL="0" indent="0" fontAlgn="t">
              <a:buNone/>
            </a:pPr>
            <a:r>
              <a:rPr lang="nl-NL" sz="1900">
                <a:latin typeface="Arial" panose="020B0604020202020204" pitchFamily="34" charset="0"/>
                <a:cs typeface="Arial" panose="020B0604020202020204" pitchFamily="34" charset="0"/>
              </a:rPr>
              <a:t>M36: Stereotypering herkennen.</a:t>
            </a:r>
          </a:p>
          <a:p>
            <a:pPr marL="0" indent="0" fontAlgn="t">
              <a:buNone/>
            </a:pPr>
            <a:r>
              <a:rPr lang="nl-NL" sz="1900">
                <a:latin typeface="Arial" panose="020B0604020202020204" pitchFamily="34" charset="0"/>
                <a:cs typeface="Arial" panose="020B0604020202020204" pitchFamily="34" charset="0"/>
              </a:rPr>
              <a:t>M37:  Discriminatie herkennen.  </a:t>
            </a:r>
          </a:p>
          <a:p>
            <a:pPr marL="0" indent="0" fontAlgn="t">
              <a:buNone/>
            </a:pPr>
            <a:r>
              <a:rPr lang="nl-NL" sz="1900">
                <a:latin typeface="Arial" panose="020B0604020202020204" pitchFamily="34" charset="0"/>
                <a:cs typeface="Arial" panose="020B0604020202020204" pitchFamily="34" charset="0"/>
              </a:rPr>
              <a:t>M38: De samenhang snappen tussen historische gebeurtenissen en respect voor de menselijke waardigheid.</a:t>
            </a:r>
          </a:p>
          <a:p>
            <a:pPr marL="0" indent="0">
              <a:buNone/>
            </a:pPr>
            <a:endParaRPr lang="nl-NL"/>
          </a:p>
        </p:txBody>
      </p:sp>
      <p:pic>
        <p:nvPicPr>
          <p:cNvPr id="11" name="Content Placeholder 10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10" y="1690688"/>
            <a:ext cx="3657599" cy="516731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645" y="-2339"/>
            <a:ext cx="1964155" cy="27706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909" y="2058152"/>
            <a:ext cx="1981199" cy="27947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8755" y="4147495"/>
            <a:ext cx="1964155" cy="27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08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Relaties aangaan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97095"/>
          </a:xfrm>
        </p:spPr>
        <p:txBody>
          <a:bodyPr>
            <a:normAutofit fontScale="55000" lnSpcReduction="20000"/>
          </a:bodyPr>
          <a:lstStyle/>
          <a:p>
            <a:pPr marL="0" indent="0" fontAlgn="t">
              <a:buNone/>
            </a:pPr>
            <a:r>
              <a:rPr lang="nl-NL" sz="3300">
                <a:latin typeface="Arial" panose="020B0604020202020204" pitchFamily="34" charset="0"/>
                <a:cs typeface="Arial" panose="020B0604020202020204" pitchFamily="34" charset="0"/>
              </a:rPr>
              <a:t>M41: Beschrijven hoe je vrienden maakt en behoudt.</a:t>
            </a:r>
          </a:p>
          <a:p>
            <a:pPr marL="0" indent="0" fontAlgn="t">
              <a:buNone/>
            </a:pPr>
            <a:r>
              <a:rPr lang="nl-NL" sz="3300">
                <a:latin typeface="Arial" panose="020B0604020202020204" pitchFamily="34" charset="0"/>
                <a:cs typeface="Arial" panose="020B0604020202020204" pitchFamily="34" charset="0"/>
              </a:rPr>
              <a:t>M42: Analyseren hoe je effectief in een groep kunt samenwerken.</a:t>
            </a:r>
          </a:p>
          <a:p>
            <a:pPr marL="0" indent="0" fontAlgn="t">
              <a:buNone/>
            </a:pPr>
            <a:r>
              <a:rPr lang="nl-NL" sz="3300">
                <a:latin typeface="Arial" panose="020B0604020202020204" pitchFamily="34" charset="0"/>
                <a:cs typeface="Arial" panose="020B0604020202020204" pitchFamily="34" charset="0"/>
              </a:rPr>
              <a:t>M43: Op gepaste wijze op feedback reageren.</a:t>
            </a:r>
          </a:p>
          <a:p>
            <a:pPr marL="0" indent="0" fontAlgn="t">
              <a:buNone/>
            </a:pPr>
            <a:r>
              <a:rPr lang="nl-NL" sz="3300">
                <a:latin typeface="Arial" panose="020B0604020202020204" pitchFamily="34" charset="0"/>
                <a:cs typeface="Arial" panose="020B0604020202020204" pitchFamily="34" charset="0"/>
              </a:rPr>
              <a:t>M44: Je realiseren dat er in de communicatie via sociale media normen gelden.</a:t>
            </a:r>
          </a:p>
          <a:p>
            <a:pPr marL="0" indent="0" fontAlgn="t">
              <a:buNone/>
            </a:pPr>
            <a:r>
              <a:rPr lang="nl-NL" sz="3300">
                <a:latin typeface="Arial" panose="020B0604020202020204" pitchFamily="34" charset="0"/>
                <a:cs typeface="Arial" panose="020B0604020202020204" pitchFamily="34" charset="0"/>
              </a:rPr>
              <a:t>M45: Oorzaak en gevolg van conflicten kunnen beschrijven en weten hoe je conflicten kan voorkomen.</a:t>
            </a:r>
          </a:p>
          <a:p>
            <a:pPr marL="0" indent="0" fontAlgn="t">
              <a:buNone/>
            </a:pPr>
            <a:r>
              <a:rPr lang="nl-NL" sz="3300">
                <a:latin typeface="Arial" panose="020B0604020202020204" pitchFamily="34" charset="0"/>
                <a:cs typeface="Arial" panose="020B0604020202020204" pitchFamily="34" charset="0"/>
              </a:rPr>
              <a:t>M46: Op constructieve wijze problemen kunnen oplossen.</a:t>
            </a:r>
          </a:p>
          <a:p>
            <a:pPr marL="0" indent="0" fontAlgn="t">
              <a:buNone/>
            </a:pPr>
            <a:r>
              <a:rPr lang="nl-NL" sz="3300">
                <a:latin typeface="Arial" panose="020B0604020202020204" pitchFamily="34" charset="0"/>
                <a:cs typeface="Arial" panose="020B0604020202020204" pitchFamily="34" charset="0"/>
              </a:rPr>
              <a:t>M47: Veilig en risicovol gedrag in relaties identificeren (positieve en negatieve reacties herkennen en begrijpen hoe je persoonlijkheid de relatie beïnvloedt).</a:t>
            </a:r>
          </a:p>
          <a:p>
            <a:pPr marL="0" indent="0" fontAlgn="t">
              <a:buNone/>
            </a:pPr>
            <a:r>
              <a:rPr lang="nl-NL" sz="3300">
                <a:latin typeface="Arial" panose="020B0604020202020204" pitchFamily="34" charset="0"/>
                <a:cs typeface="Arial" panose="020B0604020202020204" pitchFamily="34" charset="0"/>
              </a:rPr>
              <a:t>M48: Begrijpen hoe groepsdruk de relatie beïnvloedt.</a:t>
            </a:r>
          </a:p>
          <a:p>
            <a:endParaRPr lang="nl-NL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95" y="0"/>
            <a:ext cx="2843694" cy="2867119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9603" y="2458004"/>
            <a:ext cx="2961458" cy="28903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467" y="3909848"/>
            <a:ext cx="2783922" cy="2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46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Keuzes maken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948154"/>
          </a:xfrm>
        </p:spPr>
        <p:txBody>
          <a:bodyPr>
            <a:normAutofit fontScale="47500" lnSpcReduction="20000"/>
          </a:bodyPr>
          <a:lstStyle/>
          <a:p>
            <a:pPr marL="0" indent="0" fontAlgn="t">
              <a:buNone/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M51: Laten zien dat je de rechten van jezelf en de ander respecteert.</a:t>
            </a:r>
          </a:p>
          <a:p>
            <a:pPr marL="0" indent="0" fontAlgn="t">
              <a:buNone/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M52: Kennis hebben over hoe sociale normen effect hebben op besluitvorming en gedrag.</a:t>
            </a:r>
          </a:p>
          <a:p>
            <a:pPr marL="0" indent="0" fontAlgn="t">
              <a:buNone/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M53: Veilige en onveilige situaties kunnen vergelijken.</a:t>
            </a:r>
          </a:p>
          <a:p>
            <a:pPr marL="0" indent="0" fontAlgn="t">
              <a:buNone/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M54: (H)erkennen dat bepaalde beslissingen je doelen op korte/lange termijn beïnvloeden.</a:t>
            </a:r>
          </a:p>
          <a:p>
            <a:pPr marL="0" indent="0" fontAlgn="t">
              <a:buNone/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M55:  Weten wat de stappen in het besluitvormingsproces zijn.</a:t>
            </a:r>
          </a:p>
          <a:p>
            <a:pPr marL="0" indent="0" fontAlgn="t">
              <a:buNone/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M56: Alternatieve oplossingen bedenken voor diverse situaties en deze oplossingen evalueren.</a:t>
            </a:r>
          </a:p>
          <a:p>
            <a:pPr marL="0" indent="0" fontAlgn="t">
              <a:buNone/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M57: Herkennen en gebruiken van rollen die op positieve wijze bijdragen aan de school en je directe omgeving.</a:t>
            </a:r>
          </a:p>
          <a:p>
            <a:pPr marL="0" indent="0" fontAlgn="t">
              <a:buNone/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M58: Problemen oplossen via een stappenmodel waarbij goed nagedacht wordt over de keuzes die gemaakt worden.</a:t>
            </a:r>
          </a:p>
          <a:p>
            <a:endParaRPr lang="nl-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9540" y="530215"/>
            <a:ext cx="4564260" cy="57382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25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Materialen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1980030"/>
            <a:ext cx="11353800" cy="49895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dirty="0">
                <a:latin typeface="Arial"/>
                <a:cs typeface="Arial"/>
              </a:rPr>
              <a:t>Meertaligheid: een troef!</a:t>
            </a:r>
            <a:endParaRPr lang="nl-NL" dirty="0"/>
          </a:p>
          <a:p>
            <a:r>
              <a:rPr lang="nl-NL" sz="2000" dirty="0">
                <a:latin typeface="Arial"/>
                <a:cs typeface="Arial"/>
              </a:rPr>
              <a:t>Hoeveel talen spreek jij?  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/>
                <a:cs typeface="Arial"/>
              </a:rPr>
              <a:t>Programma Alternatieve </a:t>
            </a:r>
            <a:r>
              <a:rPr lang="nl-NL" sz="2000" dirty="0" err="1">
                <a:latin typeface="Arial"/>
                <a:cs typeface="Arial"/>
              </a:rPr>
              <a:t>Denkstrategiën</a:t>
            </a:r>
            <a:r>
              <a:rPr lang="nl-NL" sz="2000" dirty="0">
                <a:latin typeface="Arial"/>
                <a:cs typeface="Arial"/>
              </a:rPr>
              <a:t> (PAD) </a:t>
            </a:r>
            <a:r>
              <a:rPr lang="nl-NL" sz="2000" dirty="0">
                <a:latin typeface="Arial"/>
                <a:cs typeface="Arial"/>
                <a:hlinkClick r:id="rId3"/>
              </a:rPr>
              <a:t>www.pad.hu.nl</a:t>
            </a:r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Prentenboeken van </a:t>
            </a:r>
            <a:r>
              <a:rPr lang="nl-NL" sz="2000" dirty="0">
                <a:latin typeface="Arial"/>
                <a:cs typeface="Arial"/>
                <a:hlinkClick r:id="rId4"/>
              </a:rPr>
              <a:t>http://extern.nl/kinderboeken/</a:t>
            </a:r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Boekjes van </a:t>
            </a:r>
            <a:r>
              <a:rPr lang="nl-NL" sz="2000" dirty="0" err="1">
                <a:latin typeface="Arial"/>
                <a:cs typeface="Arial"/>
              </a:rPr>
              <a:t>Jamil</a:t>
            </a:r>
            <a:r>
              <a:rPr lang="nl-NL" sz="2000" dirty="0">
                <a:latin typeface="Arial"/>
                <a:cs typeface="Arial"/>
              </a:rPr>
              <a:t> en </a:t>
            </a:r>
            <a:r>
              <a:rPr lang="nl-NL" sz="2000" dirty="0" err="1">
                <a:latin typeface="Arial"/>
                <a:cs typeface="Arial"/>
              </a:rPr>
              <a:t>Jamila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>
                <a:latin typeface="Arial"/>
                <a:cs typeface="Arial"/>
                <a:hlinkClick r:id="rId5"/>
              </a:rPr>
              <a:t>https://www.droomvalleiuitgeverij.nl/product/jamil-jamila/</a:t>
            </a:r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Lesideeën Krokodillentranen </a:t>
            </a:r>
            <a:r>
              <a:rPr lang="nl-NL" sz="2000" dirty="0">
                <a:latin typeface="Arial"/>
                <a:cs typeface="Arial"/>
                <a:hlinkClick r:id="rId6"/>
              </a:rPr>
              <a:t>https://www.lowan.nl/wp-content/uploads/2019/04/Twaalf-lessen-SEL-en-Meertaligheid-bij-het-prentenboek-Krokodillentranen.pdf</a:t>
            </a:r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Facebookpagina </a:t>
            </a:r>
            <a:r>
              <a:rPr lang="nl-NL" sz="2000" dirty="0">
                <a:latin typeface="Arial"/>
                <a:cs typeface="Arial"/>
                <a:hlinkClick r:id="rId7"/>
              </a:rPr>
              <a:t>https://www.facebook.com/ria.goedhart.37</a:t>
            </a:r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Beeldwoordenboek </a:t>
            </a:r>
            <a:r>
              <a:rPr lang="nl-NL" sz="2000" dirty="0">
                <a:latin typeface="Arial"/>
                <a:cs typeface="Arial"/>
                <a:hlinkClick r:id="rId8"/>
              </a:rPr>
              <a:t>https://babadada.com/topic/school/ger/eng</a:t>
            </a:r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Sociaal-Emotioneel Leren Thuis </a:t>
            </a:r>
            <a:endParaRPr lang="nl-NL" sz="2000" dirty="0">
              <a:latin typeface="Arial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000" dirty="0">
                <a:latin typeface="Arial"/>
                <a:ea typeface="+mn-lt"/>
                <a:cs typeface="Arial"/>
              </a:rPr>
              <a:t>   </a:t>
            </a:r>
            <a:r>
              <a:rPr lang="nl-NL" sz="2000" dirty="0">
                <a:latin typeface="Arial"/>
                <a:ea typeface="+mn-lt"/>
                <a:cs typeface="+mn-lt"/>
                <a:hlinkClick r:id="rId9"/>
              </a:rPr>
              <a:t>https://www.lowan.nl/po/nieuws/ondersteuning_ouders_emoties/</a:t>
            </a:r>
            <a:endParaRPr lang="nl-NL" sz="2000" dirty="0">
              <a:latin typeface="Arial"/>
              <a:cs typeface="Arial" panose="020B0604020202020204" pitchFamily="34" charset="0"/>
            </a:endParaRPr>
          </a:p>
          <a:p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/>
          </a:p>
          <a:p>
            <a:endParaRPr lang="nl-NL"/>
          </a:p>
          <a:p>
            <a:endParaRPr lang="nl-NL"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9800" y="79088"/>
            <a:ext cx="2323708" cy="2564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2641" y="80681"/>
            <a:ext cx="2229014" cy="2564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fbeelding 6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BED35C7D-7767-476E-85BC-09B5F84945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085" y="77197"/>
            <a:ext cx="2069665" cy="25697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691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61504" y="3351266"/>
            <a:ext cx="4730494" cy="3506733"/>
          </a:xfrm>
          <a:prstGeom prst="rect">
            <a:avLst/>
          </a:prstGeom>
        </p:spPr>
      </p:pic>
      <p:pic>
        <p:nvPicPr>
          <p:cNvPr id="4" name="Picture 3" descr="Megaphone Sound Noise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04" y="4075176"/>
            <a:ext cx="213360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Jouw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810"/>
            <a:ext cx="11686674" cy="4581216"/>
          </a:xfrm>
        </p:spPr>
        <p:txBody>
          <a:bodyPr>
            <a:no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Positieve houding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Bewustzijn eigen referentiekader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Ken je leerlingen en geloof in hun leervermogen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Creëer een krachtige en stabiele leef-en leeromgeving </a:t>
            </a:r>
            <a:endParaRPr 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Geef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meertaligheid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plaats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de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communicatie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Moedig ouders aan verhalen te vertellen, liedjes te zingen, voor te lezen en </a:t>
            </a:r>
          </a:p>
          <a:p>
            <a:pPr marL="0" indent="0">
              <a:buNone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 spelletjes te doen en daarbij gebruik te maken van hun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thuistaal</a:t>
            </a:r>
          </a:p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Spread </a:t>
            </a:r>
            <a:r>
              <a:rPr lang="nl-NL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word!</a:t>
            </a: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5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5237" y="548411"/>
            <a:ext cx="4161260" cy="59575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727033" y="548411"/>
            <a:ext cx="5502246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Boek bestellen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www.swpbook.com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ISBN 9789088508141 € 30,00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Grote leveringen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rvdpoel@mailswp.com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Lezingen, workshops en begeleiding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ria.goedhart@hu.nl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Informatie en inschrijving cursus Begeleiden van nieuwkomers op school. 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www.nieuwkomers.hu.nl</a:t>
            </a:r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Facebookpagina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https://www.facebook.com/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BEGELEIDENVANNIEUWKOMERSOPSCHOOL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www.lowan.nl/wp-content/uploads/2019/04/Twaalf-lessen-SEL-en-Meertaligheid-bij-het-prentenboek-Krokodillentranen.pdf</a:t>
            </a:r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99766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82" y="4268281"/>
            <a:ext cx="1618110" cy="1063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0" y="2614952"/>
            <a:ext cx="2712297" cy="152248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9" y="5586899"/>
            <a:ext cx="2115058" cy="902106"/>
          </a:xfrm>
          <a:prstGeom prst="rect">
            <a:avLst/>
          </a:prstGeom>
          <a:noFill/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557" y="434283"/>
            <a:ext cx="4161260" cy="5957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7" y="476404"/>
            <a:ext cx="3688561" cy="9444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759" y="1527679"/>
            <a:ext cx="2476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2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</a:rPr>
              <a:t>In de media hoor je tegenwoordig veel over ‘de mislukte integratie en de toenemende segregatie in de samenleving’.  Herkent u dit beeld bij leerlingen op de eigen school?</a:t>
            </a:r>
          </a:p>
        </p:txBody>
      </p:sp>
      <p:graphicFrame>
        <p:nvGraphicFramePr>
          <p:cNvPr id="10" name="Content Placeholder 8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838201" y="6311900"/>
            <a:ext cx="624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Bron: https://www.duo-onderwijsonderzoek.nl</a:t>
            </a:r>
          </a:p>
        </p:txBody>
      </p:sp>
    </p:spTree>
    <p:extLst>
      <p:ext uri="{BB962C8B-B14F-4D97-AF65-F5344CB8AC3E}">
        <p14:creationId xmlns:p14="http://schemas.microsoft.com/office/powerpoint/2010/main" val="2949514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</a:rPr>
              <a:t>Wat kunnen we doen om het integratieproces op school te bevorderen?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gesprek blijven met elkaar.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ouders meer betrekken bij het onderwijs.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Aandacht blijven besteden aan verschillen in elkaars opvattingen en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normen en waarden.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 Blijven praten over en werken aan verdraagzaamheid en respect.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 Nog meer aandacht besteden aan voldoende beheersing van de Nederlandse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taal ten bate van vergroting van wederzijds begrip.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 Meer projecten initiëren waarin leerlingen met verschillende achtergronden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samenwerken.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 Meer aandacht besteden aan de positieve kanten van verschillend zijn.</a:t>
            </a:r>
          </a:p>
          <a:p>
            <a:pPr marL="514350" lvl="0" indent="-514350">
              <a:buFont typeface="+mj-lt"/>
              <a:buAutoNum type="arabicPeriod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817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Meertaligheid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518160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247" y="1690688"/>
            <a:ext cx="2952750" cy="393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6006765"/>
            <a:ext cx="9277797" cy="525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https://bp.skolverket.se/web/handledning</a:t>
            </a:r>
          </a:p>
        </p:txBody>
      </p:sp>
    </p:spTree>
    <p:extLst>
      <p:ext uri="{BB962C8B-B14F-4D97-AF65-F5344CB8AC3E}">
        <p14:creationId xmlns:p14="http://schemas.microsoft.com/office/powerpoint/2010/main" val="147288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925">
              <a:defRPr/>
            </a:pPr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Sociaal-Emotioneel Leren (SEL)</a:t>
            </a:r>
            <a:b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4486275" cy="4486275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02166" y="1825625"/>
            <a:ext cx="652692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de sociaal-emotionele ontwikkeling;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de gezondheid;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de ethische ontwikkeling;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het burgerschap;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de motivatie om doelen te bereiken;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het academisch leren.  </a:t>
            </a:r>
            <a:b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0" indent="0">
              <a:buNone/>
            </a:pP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altLang="en-US" sz="2400" err="1">
                <a:latin typeface="Arial" panose="020B0604020202020204" pitchFamily="34" charset="0"/>
                <a:cs typeface="Arial" panose="020B0604020202020204" pitchFamily="34" charset="0"/>
              </a:rPr>
              <a:t>Durlak</a:t>
            </a: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 et al., 2011; </a:t>
            </a:r>
            <a:r>
              <a:rPr lang="nl-NL" altLang="en-US" sz="2400" err="1">
                <a:latin typeface="Arial" panose="020B0604020202020204" pitchFamily="34" charset="0"/>
                <a:cs typeface="Arial" panose="020B0604020202020204" pitchFamily="34" charset="0"/>
              </a:rPr>
              <a:t>Sklad</a:t>
            </a:r>
            <a:r>
              <a:rPr lang="nl-NL" altLang="en-US" sz="2400">
                <a:latin typeface="Arial" panose="020B0604020202020204" pitchFamily="34" charset="0"/>
                <a:cs typeface="Arial" panose="020B0604020202020204" pitchFamily="34" charset="0"/>
              </a:rPr>
              <a:t> et al., 2012)</a:t>
            </a:r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238564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rial" panose="020B0604020202020204" pitchFamily="34" charset="0"/>
                <a:cs typeface="Arial" panose="020B0604020202020204" pitchFamily="34" charset="0"/>
              </a:rPr>
              <a:t>Vanzelfsprekend?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0F51E95-C79D-4260-B532-C19CA2852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48720"/>
          </a:xfrm>
        </p:spPr>
        <p:txBody>
          <a:bodyPr/>
          <a:lstStyle/>
          <a:p>
            <a:r>
              <a:rPr lang="nl-NL" dirty="0">
                <a:cs typeface="Calibri"/>
              </a:rPr>
              <a:t>Meertaligheid 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274849"/>
            <a:ext cx="5157787" cy="39148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lnSpc>
                <a:spcPct val="120000"/>
              </a:lnSpc>
            </a:pPr>
            <a:r>
              <a:rPr lang="nl-NL" sz="2000" dirty="0">
                <a:latin typeface="Arial"/>
                <a:cs typeface="Arial"/>
              </a:rPr>
              <a:t>Politiek (Gielen &amp; </a:t>
            </a:r>
            <a:r>
              <a:rPr lang="nl-NL" sz="2000" dirty="0" err="1">
                <a:latin typeface="Arial"/>
                <a:cs typeface="Arial"/>
              </a:rPr>
              <a:t>Işçi</a:t>
            </a:r>
            <a:r>
              <a:rPr lang="nl-NL" sz="2000" dirty="0">
                <a:latin typeface="Arial"/>
                <a:cs typeface="Arial"/>
              </a:rPr>
              <a:t>, 2015)</a:t>
            </a:r>
            <a:endParaRPr lang="nl-NL" sz="2000" dirty="0">
              <a:latin typeface="Calibri" panose="020F0502020204030204"/>
              <a:cs typeface="Calibri"/>
            </a:endParaRPr>
          </a:p>
          <a:p>
            <a:pPr marL="342900" indent="-342900">
              <a:lnSpc>
                <a:spcPct val="120000"/>
              </a:lnSpc>
            </a:pPr>
            <a:r>
              <a:rPr lang="nl-NL" sz="2000" dirty="0">
                <a:latin typeface="Arial"/>
                <a:cs typeface="Arial"/>
              </a:rPr>
              <a:t>Didaktiek (Gielen &amp; </a:t>
            </a:r>
            <a:r>
              <a:rPr lang="nl-NL" sz="2000" dirty="0" err="1">
                <a:latin typeface="Arial"/>
                <a:cs typeface="Arial"/>
              </a:rPr>
              <a:t>Işçi</a:t>
            </a:r>
            <a:r>
              <a:rPr lang="nl-NL" sz="2000" dirty="0">
                <a:latin typeface="Arial"/>
                <a:cs typeface="Arial"/>
              </a:rPr>
              <a:t>, 2015)</a:t>
            </a:r>
            <a:endParaRPr lang="nl-NL" sz="2000" dirty="0">
              <a:latin typeface="Calibri" panose="020F0502020204030204"/>
              <a:cs typeface="Calibri"/>
            </a:endParaRPr>
          </a:p>
          <a:p>
            <a:pPr marL="342900" indent="-342900">
              <a:lnSpc>
                <a:spcPct val="120000"/>
              </a:lnSpc>
            </a:pPr>
            <a:r>
              <a:rPr lang="nl-NL" sz="2000" dirty="0">
                <a:latin typeface="Arial"/>
                <a:cs typeface="Arial"/>
              </a:rPr>
              <a:t>Het belang van meertaligheid (</a:t>
            </a:r>
            <a:r>
              <a:rPr lang="nl-NL" sz="2000" dirty="0" err="1">
                <a:latin typeface="Arial"/>
                <a:cs typeface="Arial"/>
              </a:rPr>
              <a:t>Cummins</a:t>
            </a:r>
            <a:r>
              <a:rPr lang="nl-NL" sz="2000" dirty="0">
                <a:latin typeface="Arial"/>
                <a:cs typeface="Arial"/>
              </a:rPr>
              <a:t>, 2001; </a:t>
            </a:r>
            <a:r>
              <a:rPr lang="nl-NL" sz="2000" dirty="0" err="1">
                <a:latin typeface="Arial"/>
                <a:cs typeface="Arial"/>
              </a:rPr>
              <a:t>Emmelot</a:t>
            </a:r>
            <a:r>
              <a:rPr lang="nl-NL" sz="2000" dirty="0">
                <a:latin typeface="Arial"/>
                <a:cs typeface="Arial"/>
              </a:rPr>
              <a:t> e.a., 2001; </a:t>
            </a:r>
            <a:r>
              <a:rPr lang="nl-NL" sz="2000" dirty="0" err="1">
                <a:latin typeface="Arial"/>
                <a:cs typeface="Arial"/>
              </a:rPr>
              <a:t>Espinosa</a:t>
            </a:r>
            <a:r>
              <a:rPr lang="nl-NL" sz="2000" dirty="0">
                <a:latin typeface="Arial"/>
                <a:cs typeface="Arial"/>
              </a:rPr>
              <a:t>, 2013, Gielen &amp; </a:t>
            </a:r>
            <a:r>
              <a:rPr lang="nl-NL" sz="2000" dirty="0" err="1">
                <a:latin typeface="Arial"/>
                <a:cs typeface="Arial"/>
              </a:rPr>
              <a:t>Işçi</a:t>
            </a:r>
            <a:r>
              <a:rPr lang="nl-NL" sz="2000" dirty="0">
                <a:latin typeface="Arial"/>
                <a:cs typeface="Arial"/>
              </a:rPr>
              <a:t>, 2015; </a:t>
            </a:r>
            <a:r>
              <a:rPr lang="nl-NL" sz="2000" dirty="0" err="1">
                <a:latin typeface="Arial"/>
                <a:cs typeface="Arial"/>
              </a:rPr>
              <a:t>Hajer</a:t>
            </a:r>
            <a:r>
              <a:rPr lang="nl-NL" sz="2000" dirty="0">
                <a:latin typeface="Arial"/>
                <a:cs typeface="Arial"/>
              </a:rPr>
              <a:t> &amp; </a:t>
            </a:r>
            <a:r>
              <a:rPr lang="nl-NL" sz="2000" dirty="0" err="1">
                <a:latin typeface="Arial"/>
                <a:cs typeface="Arial"/>
              </a:rPr>
              <a:t>Meestringa</a:t>
            </a:r>
            <a:r>
              <a:rPr lang="nl-NL" sz="2000" dirty="0">
                <a:latin typeface="Arial"/>
                <a:cs typeface="Arial"/>
              </a:rPr>
              <a:t>, 2015; </a:t>
            </a:r>
            <a:r>
              <a:rPr lang="nl-NL" sz="2000" dirty="0" err="1">
                <a:latin typeface="Arial"/>
                <a:cs typeface="Arial"/>
              </a:rPr>
              <a:t>Hajer</a:t>
            </a:r>
            <a:r>
              <a:rPr lang="nl-NL" sz="2000" dirty="0">
                <a:latin typeface="Arial"/>
                <a:cs typeface="Arial"/>
              </a:rPr>
              <a:t> e.a., 2016; Van Praag e.a., 2016; </a:t>
            </a:r>
            <a:r>
              <a:rPr lang="nl-NL" sz="2000" dirty="0" err="1">
                <a:latin typeface="Arial"/>
                <a:cs typeface="Arial"/>
              </a:rPr>
              <a:t>Orioni</a:t>
            </a:r>
            <a:r>
              <a:rPr lang="nl-NL" sz="2000" dirty="0">
                <a:latin typeface="Arial"/>
                <a:cs typeface="Arial"/>
              </a:rPr>
              <a:t>, 2015, 2016, 2019; Goedhart &amp; Geerse, 2017;  Ministerie van OC&amp;W, PO-raad en Lectoreninitiatief Professionalisering Taalonderwijs Nieuwkomers, 2017)</a:t>
            </a:r>
            <a:endParaRPr lang="nl-NL" dirty="0"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cs typeface="Calibri" panose="020F0502020204030204"/>
            </a:endParaRPr>
          </a:p>
        </p:txBody>
      </p:sp>
      <p:pic>
        <p:nvPicPr>
          <p:cNvPr id="13" name="Afbeelding 13" descr="Afbeelding met spel, voetbal, man, bal&#10;&#10;Beschrijving is gegenereerd met zeer hoge betrouwbaarheid">
            <a:extLst>
              <a:ext uri="{FF2B5EF4-FFF2-40B4-BE49-F238E27FC236}">
                <a16:creationId xmlns:a16="http://schemas.microsoft.com/office/drawing/2014/main" id="{A100804D-CCD0-47AC-A530-9875E3772C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79988" y="1690688"/>
            <a:ext cx="3392987" cy="4410701"/>
          </a:xfrm>
        </p:spPr>
      </p:pic>
    </p:spTree>
    <p:extLst>
      <p:ext uri="{BB962C8B-B14F-4D97-AF65-F5344CB8AC3E}">
        <p14:creationId xmlns:p14="http://schemas.microsoft.com/office/powerpoint/2010/main" val="353076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A3334-1811-4D9F-AC42-D1B2AE3A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Arial"/>
                <a:cs typeface="Calibri Light"/>
              </a:rPr>
              <a:t>Vanzelfsprekend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7FD423E-A99C-42F6-977E-740F495E2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0232"/>
          </a:xfrm>
        </p:spPr>
        <p:txBody>
          <a:bodyPr/>
          <a:lstStyle/>
          <a:p>
            <a:r>
              <a:rPr lang="nl-NL" dirty="0">
                <a:cs typeface="Calibri"/>
              </a:rPr>
              <a:t>Sociaal-Emotioneel Leren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31245D-2EB7-4222-B91B-381483448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1396"/>
            <a:ext cx="5349139" cy="442703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342900" indent="-342900">
              <a:lnSpc>
                <a:spcPct val="120000"/>
              </a:lnSpc>
            </a:pPr>
            <a:r>
              <a:rPr lang="nl-NL" sz="2900" dirty="0" smtClean="0">
                <a:latin typeface="Arial"/>
                <a:ea typeface="+mn-lt"/>
                <a:cs typeface="Arial"/>
              </a:rPr>
              <a:t>Er </a:t>
            </a:r>
            <a:r>
              <a:rPr lang="nl-NL" sz="2900" dirty="0">
                <a:latin typeface="Arial"/>
                <a:ea typeface="+mn-lt"/>
                <a:cs typeface="Arial"/>
              </a:rPr>
              <a:t>wordt wereldwijd aandacht besteed aan sociaal-emotioneel leren. In Amerika en delen van Europa gebeurt dit onder de noemer ‘SEL’. In veel andere landen heet het ‘burgerschap’, ‘</a:t>
            </a:r>
            <a:r>
              <a:rPr lang="nl-NL" sz="2900" dirty="0" err="1">
                <a:latin typeface="Arial"/>
                <a:ea typeface="+mn-lt"/>
                <a:cs typeface="Arial"/>
              </a:rPr>
              <a:t>value</a:t>
            </a:r>
            <a:r>
              <a:rPr lang="nl-NL" sz="2900" dirty="0">
                <a:latin typeface="Arial"/>
                <a:ea typeface="+mn-lt"/>
                <a:cs typeface="Arial"/>
              </a:rPr>
              <a:t> </a:t>
            </a:r>
            <a:r>
              <a:rPr lang="nl-NL" sz="2900" dirty="0" err="1">
                <a:latin typeface="Arial"/>
                <a:ea typeface="+mn-lt"/>
                <a:cs typeface="Arial"/>
              </a:rPr>
              <a:t>education</a:t>
            </a:r>
            <a:r>
              <a:rPr lang="nl-NL" sz="2900" dirty="0">
                <a:latin typeface="Arial"/>
                <a:ea typeface="+mn-lt"/>
                <a:cs typeface="Arial"/>
              </a:rPr>
              <a:t>’ of ‘</a:t>
            </a:r>
            <a:r>
              <a:rPr lang="nl-NL" sz="2900" dirty="0" err="1">
                <a:latin typeface="Arial"/>
                <a:ea typeface="+mn-lt"/>
                <a:cs typeface="Arial"/>
              </a:rPr>
              <a:t>moral</a:t>
            </a:r>
            <a:r>
              <a:rPr lang="nl-NL" sz="2900" dirty="0">
                <a:latin typeface="Arial"/>
                <a:ea typeface="+mn-lt"/>
                <a:cs typeface="Arial"/>
              </a:rPr>
              <a:t> </a:t>
            </a:r>
            <a:r>
              <a:rPr lang="nl-NL" sz="2900" dirty="0" err="1">
                <a:latin typeface="Arial"/>
                <a:ea typeface="+mn-lt"/>
                <a:cs typeface="Arial"/>
              </a:rPr>
              <a:t>education</a:t>
            </a:r>
            <a:r>
              <a:rPr lang="nl-NL" sz="2900" dirty="0">
                <a:latin typeface="Arial"/>
                <a:ea typeface="+mn-lt"/>
                <a:cs typeface="Arial"/>
              </a:rPr>
              <a:t>’ (</a:t>
            </a:r>
            <a:r>
              <a:rPr lang="nl-NL" sz="2900" dirty="0" err="1">
                <a:latin typeface="Arial"/>
                <a:ea typeface="+mn-lt"/>
                <a:cs typeface="Arial"/>
              </a:rPr>
              <a:t>Torrente</a:t>
            </a:r>
            <a:r>
              <a:rPr lang="nl-NL" sz="2900" dirty="0">
                <a:latin typeface="Arial"/>
                <a:ea typeface="+mn-lt"/>
                <a:cs typeface="Arial"/>
              </a:rPr>
              <a:t> et al., 2016). </a:t>
            </a:r>
            <a:r>
              <a:rPr lang="nl-NL" sz="2900" dirty="0" smtClean="0">
                <a:latin typeface="Arial"/>
                <a:ea typeface="+mn-lt"/>
                <a:cs typeface="Arial"/>
              </a:rPr>
              <a:t> </a:t>
            </a:r>
            <a:endParaRPr lang="nl-NL" sz="2900" dirty="0">
              <a:latin typeface="Arial"/>
              <a:ea typeface="+mn-lt"/>
              <a:cs typeface="Arial"/>
            </a:endParaRPr>
          </a:p>
          <a:p>
            <a:pPr marL="342900" indent="-342900">
              <a:lnSpc>
                <a:spcPct val="120000"/>
              </a:lnSpc>
            </a:pPr>
            <a:r>
              <a:rPr lang="nl-NL" sz="2900" dirty="0">
                <a:latin typeface="Arial"/>
                <a:ea typeface="+mn-lt"/>
                <a:cs typeface="Arial"/>
              </a:rPr>
              <a:t>Kennis van de culturele waarden is belangrijk bij SEL. Het onderscheid tussen individualistische en collectivistische culturen </a:t>
            </a:r>
            <a:r>
              <a:rPr lang="nl-NL" sz="2900" dirty="0" smtClean="0">
                <a:latin typeface="Arial"/>
                <a:ea typeface="+mn-lt"/>
                <a:cs typeface="Arial"/>
              </a:rPr>
              <a:t>blijft een </a:t>
            </a:r>
            <a:r>
              <a:rPr lang="nl-NL" sz="2900" dirty="0">
                <a:latin typeface="Arial"/>
                <a:ea typeface="+mn-lt"/>
                <a:cs typeface="Arial"/>
              </a:rPr>
              <a:t>belangrijk aandachtspunt (Hecht &amp; </a:t>
            </a:r>
            <a:r>
              <a:rPr lang="nl-NL" sz="2900" dirty="0" err="1">
                <a:latin typeface="Arial"/>
                <a:ea typeface="+mn-lt"/>
                <a:cs typeface="Arial"/>
              </a:rPr>
              <a:t>Shin</a:t>
            </a:r>
            <a:r>
              <a:rPr lang="nl-NL" sz="2900" dirty="0">
                <a:latin typeface="Arial"/>
                <a:ea typeface="+mn-lt"/>
                <a:cs typeface="Arial"/>
              </a:rPr>
              <a:t>, 2015).</a:t>
            </a:r>
          </a:p>
          <a:p>
            <a:pPr marL="342900" indent="-342900">
              <a:lnSpc>
                <a:spcPct val="120000"/>
              </a:lnSpc>
            </a:pPr>
            <a:r>
              <a:rPr lang="nl-NL" sz="2900" dirty="0" smtClean="0">
                <a:latin typeface="Arial"/>
                <a:ea typeface="+mn-lt"/>
                <a:cs typeface="Arial"/>
              </a:rPr>
              <a:t>Van </a:t>
            </a:r>
            <a:r>
              <a:rPr lang="nl-NL" sz="2900" dirty="0">
                <a:latin typeface="Arial"/>
                <a:ea typeface="+mn-lt"/>
                <a:cs typeface="Arial"/>
              </a:rPr>
              <a:t>Overveld (2017). SEL. Huizen: PICA</a:t>
            </a:r>
          </a:p>
          <a:p>
            <a:pPr marL="342900" indent="-342900">
              <a:lnSpc>
                <a:spcPct val="120000"/>
              </a:lnSpc>
            </a:pPr>
            <a:r>
              <a:rPr lang="nl-NL" sz="2900" dirty="0">
                <a:latin typeface="Arial"/>
                <a:ea typeface="+mn-lt"/>
                <a:cs typeface="Arial"/>
              </a:rPr>
              <a:t>Onderzoek belang SEL, 77% van de leraren overtuigd (Marktresponse, 2020)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Calibri" panose="020F0502020204030204"/>
              <a:ea typeface="+mn-lt"/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endParaRPr lang="nl-NL" dirty="0">
              <a:latin typeface="Arial"/>
              <a:ea typeface="+mn-lt"/>
              <a:cs typeface="Arial"/>
            </a:endParaRPr>
          </a:p>
        </p:txBody>
      </p:sp>
      <p:pic>
        <p:nvPicPr>
          <p:cNvPr id="4" name="Afbeelding 4" descr="Afbeelding met mensen, teken, staand&#10;&#10;Beschrijving is gegenereerd met zeer hoge betrouwbaarheid">
            <a:extLst>
              <a:ext uri="{FF2B5EF4-FFF2-40B4-BE49-F238E27FC236}">
                <a16:creationId xmlns:a16="http://schemas.microsoft.com/office/drawing/2014/main" id="{0CCE006C-FC28-4098-B568-9015C7B2B4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04279" y="2241395"/>
            <a:ext cx="4633852" cy="4060368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4511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551203"/>
              </p:ext>
            </p:extLst>
          </p:nvPr>
        </p:nvGraphicFramePr>
        <p:xfrm>
          <a:off x="4" y="0"/>
          <a:ext cx="12191995" cy="6858000"/>
        </p:xfrm>
        <a:graphic>
          <a:graphicData uri="http://schemas.openxmlformats.org/drawingml/2006/table">
            <a:tbl>
              <a:tblPr firstRow="1" firstCol="1" bandRow="1"/>
              <a:tblGrid>
                <a:gridCol w="2438551">
                  <a:extLst>
                    <a:ext uri="{9D8B030D-6E8A-4147-A177-3AD203B41FA5}">
                      <a16:colId xmlns:a16="http://schemas.microsoft.com/office/drawing/2014/main" val="2201474765"/>
                    </a:ext>
                  </a:extLst>
                </a:gridCol>
                <a:gridCol w="2438551">
                  <a:extLst>
                    <a:ext uri="{9D8B030D-6E8A-4147-A177-3AD203B41FA5}">
                      <a16:colId xmlns:a16="http://schemas.microsoft.com/office/drawing/2014/main" val="1427036579"/>
                    </a:ext>
                  </a:extLst>
                </a:gridCol>
                <a:gridCol w="2437791">
                  <a:extLst>
                    <a:ext uri="{9D8B030D-6E8A-4147-A177-3AD203B41FA5}">
                      <a16:colId xmlns:a16="http://schemas.microsoft.com/office/drawing/2014/main" val="1907404135"/>
                    </a:ext>
                  </a:extLst>
                </a:gridCol>
                <a:gridCol w="2438551">
                  <a:extLst>
                    <a:ext uri="{9D8B030D-6E8A-4147-A177-3AD203B41FA5}">
                      <a16:colId xmlns:a16="http://schemas.microsoft.com/office/drawing/2014/main" val="3249162484"/>
                    </a:ext>
                  </a:extLst>
                </a:gridCol>
                <a:gridCol w="2438551">
                  <a:extLst>
                    <a:ext uri="{9D8B030D-6E8A-4147-A177-3AD203B41FA5}">
                      <a16:colId xmlns:a16="http://schemas.microsoft.com/office/drawing/2014/main" val="2615895129"/>
                    </a:ext>
                  </a:extLst>
                </a:gridCol>
              </a:tblGrid>
              <a:tr h="462466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 doelen voor de </a:t>
                      </a:r>
                      <a:r>
                        <a:rPr lang="nl-NL" sz="1800" b="1">
                          <a:solidFill>
                            <a:srgbClr val="33CC3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Middenbouw </a:t>
                      </a:r>
                      <a:r>
                        <a:rPr lang="nl-NL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(8-11 jaar)op basis van de SEL-leerlijnen van Kees van </a:t>
                      </a:r>
                      <a:r>
                        <a:rPr lang="nl-NL" sz="1800" b="1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Overveld</a:t>
                      </a:r>
                      <a:r>
                        <a:rPr lang="nl-NL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(2017).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61575"/>
                  </a:ext>
                </a:extLst>
              </a:tr>
              <a:tr h="268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1.Zelfbewustzijn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Zelfmanagement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Sociaal bewustzijn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Relaties aangaan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 Keuzes maken 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509056"/>
                  </a:ext>
                </a:extLst>
              </a:tr>
              <a:tr h="633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M11: Gevoelens beschrijven (makkelijke en moeilijke begrippen).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M21: Beschrijven hoe je op een sociaal aanvaarde manier met emoties omgaat.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M31: De gevoelens en perspectieven van de ander beschrijven.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M41: Beschrijven hoe je vrienden maakt en behoudt.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M51: Laten zien dat je de rechten van jezelf en de ander respecteert.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253660"/>
                  </a:ext>
                </a:extLst>
              </a:tr>
              <a:tr h="845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M12: Beschrijven hoe (moeilijke) situaties emoties beïnvloeden 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M22: Laten zien hoe je in het dagelijks leven op een sociaal aanvaarde manier met emoties omgaat.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M32: Verschillen herkennen tussen diverse sociale en culturele groepen.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M42: Analyseren hoe je effectief in een groep kunt samenwerken.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M52: Kennis hebben over hoe sociale normen effect hebben op besluitvorming en gedrag.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835190"/>
                  </a:ext>
                </a:extLst>
              </a:tr>
              <a:tr h="633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M13: Reflecteren op uitingen van gedrag.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M23: Feiten en meningen onderscheiden. 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M33: Herkennen van een specifieke bijdrage van diverse sociale en culturele groepen.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M43: Op gepaste wijze op feedback reageren.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M53: Veilige en onveilige situaties kunnen vergelijken.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996277"/>
                  </a:ext>
                </a:extLst>
              </a:tr>
              <a:tr h="633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M14: Reacties op emoties herkennen.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M24: Gedragsketens herkennen (oorzaak-gevolg).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M34: Kunnen laten zien hoe je samenwerkt met iemand die anders in elkaar steekt dan jijzelf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M44: Je realiseren dat er in de communicatie via sociale media normen gelden.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M54: (H)erkennen dat bepaalde beslissingen je doelen op korte/lange termijn beinvloeden.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530289"/>
                  </a:ext>
                </a:extLst>
              </a:tr>
              <a:tr h="845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M15: Eigen kwaliteiten identificeren, de voordelen ervan kennen en weten welke strategieën je helpen.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M25: Erkennen dat je verantwoordelijkheden hebt ten opzichte van jezelf en anderen.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M35: Vooroordelen herkennen.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M45: Oorzaak en gevolg van conflicten kunnen beschrijven en weten hoe je conflicten kan voorkomen.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M55:  Weten wat de stappen in het besluitvormingsproces zijn.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492493"/>
                  </a:ext>
                </a:extLst>
              </a:tr>
              <a:tr h="633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M16: Om feedback vragen en luisteren naar de ander.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M26: Je verantwoordelijkheden demonstreren.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M36: Stereotypering herkennen.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M46: Op constructie wijzen problemen kunnen oplossen.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M56: Alternatieve oplossingen bedenken voor diverse situaties en deze oplossingen evalueren.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659160"/>
                  </a:ext>
                </a:extLst>
              </a:tr>
              <a:tr h="1056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M17: Beschrijven van de vaardigheden en interesses die je wilt ontwikkelen.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M27: Bij jezelf nagaan wat het met je doet om anderen te helpen.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M37: Discriminatie herkennen.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M47: Veilig en risicovol gedrag in relaties identificeren (positieve en negatieve reacties  herkennen en begrijpen hoe je persoonlijkheid de relatie beïnvloedt).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M57: Herkennen en gebruiken van rollen die op positieve wijze bijdragen aan de school en je directe omgeving.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274142"/>
                  </a:ext>
                </a:extLst>
              </a:tr>
              <a:tr h="845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M18: Verklaren hoe mensen om je heen kunnen bijdragen aan schoolsucces en verantwoord gedrag.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M28: Begrijpen wat impulsief gedrag teweeg kan brengen.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M38: De samenhang snappen tussen historische gebeurtenissen en respect voor de menselijke waardigheid.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M48: Begrijpen hoe groepsdruk de relatie beïnvloedt.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M58: Problemen oplossen via een stappenmodel waarbij goed nagedacht wordt over de keuzes die gemaakt worden.</a:t>
                      </a:r>
                    </a:p>
                  </a:txBody>
                  <a:tcPr marL="51258" marR="51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062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089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7BA517778DEF4AA4DBE048303CCD7B" ma:contentTypeVersion="8" ma:contentTypeDescription="Een nieuw document maken." ma:contentTypeScope="" ma:versionID="3fdad95260a7d129152b09e69af16fe4">
  <xsd:schema xmlns:xsd="http://www.w3.org/2001/XMLSchema" xmlns:xs="http://www.w3.org/2001/XMLSchema" xmlns:p="http://schemas.microsoft.com/office/2006/metadata/properties" xmlns:ns2="b6c5adca-ca78-4edd-bc2f-00c72eb2e286" targetNamespace="http://schemas.microsoft.com/office/2006/metadata/properties" ma:root="true" ma:fieldsID="88ec49fe88d2e1e16ed9e331d0f90723" ns2:_="">
    <xsd:import namespace="b6c5adca-ca78-4edd-bc2f-00c72eb2e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5adca-ca78-4edd-bc2f-00c72eb2e2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FF92B7-3B1F-4BF5-B229-B85DF6BA9ED3}"/>
</file>

<file path=customXml/itemProps2.xml><?xml version="1.0" encoding="utf-8"?>
<ds:datastoreItem xmlns:ds="http://schemas.openxmlformats.org/officeDocument/2006/customXml" ds:itemID="{A592CE64-E9EB-41E5-B984-BCA28D430011}"/>
</file>

<file path=customXml/itemProps3.xml><?xml version="1.0" encoding="utf-8"?>
<ds:datastoreItem xmlns:ds="http://schemas.openxmlformats.org/officeDocument/2006/customXml" ds:itemID="{5C78316B-CA1E-4855-AF72-4138C735B201}"/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1588</Words>
  <Application>Microsoft Office PowerPoint</Application>
  <PresentationFormat>Breedbeeld</PresentationFormat>
  <Paragraphs>190</Paragraphs>
  <Slides>17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دموع التمساح</vt:lpstr>
      <vt:lpstr>PowerPoint-presentatie</vt:lpstr>
      <vt:lpstr>In de media hoor je tegenwoordig veel over ‘de mislukte integratie en de toenemende segregatie in de samenleving’.  Herkent u dit beeld bij leerlingen op de eigen school?</vt:lpstr>
      <vt:lpstr>Wat kunnen we doen om het integratieproces op school te bevorderen?  </vt:lpstr>
      <vt:lpstr>Meertaligheid</vt:lpstr>
      <vt:lpstr>Sociaal-Emotioneel Leren (SEL) </vt:lpstr>
      <vt:lpstr>Vanzelfsprekend?</vt:lpstr>
      <vt:lpstr>Vanzelfsprekend?</vt:lpstr>
      <vt:lpstr>PowerPoint-presentatie</vt:lpstr>
      <vt:lpstr>Zelfbewustzijn</vt:lpstr>
      <vt:lpstr>Zelfmanagement</vt:lpstr>
      <vt:lpstr>Sociaal bewustzijn</vt:lpstr>
      <vt:lpstr>Relaties aangaan</vt:lpstr>
      <vt:lpstr>Keuzes maken</vt:lpstr>
      <vt:lpstr>Materialen</vt:lpstr>
      <vt:lpstr>Jouw rol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Ria Goedhart</dc:creator>
  <cp:lastModifiedBy>Ria Goedhart</cp:lastModifiedBy>
  <cp:revision>36</cp:revision>
  <cp:lastPrinted>2019-12-12T08:21:39Z</cp:lastPrinted>
  <dcterms:created xsi:type="dcterms:W3CDTF">2018-02-11T10:19:30Z</dcterms:created>
  <dcterms:modified xsi:type="dcterms:W3CDTF">2020-09-10T08:52:21Z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0x0101002C7BA517778DEF4AA4DBE048303CCD7B</vt:lpwstr>
  </property>
</Properties>
</file>